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5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00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F0D2C3-67D2-4776-B224-B28C14BE24CB}" type="datetimeFigureOut">
              <a:rPr lang="en-US" smtClean="0"/>
              <a:t>5/9/2024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BAC573-38D3-4124-845E-ED6D48533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236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0B0B-5370-4E5A-B2B8-192E20521B81}" type="datetime1">
              <a:rPr lang="en-US" smtClean="0"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CA59-7196-47B4-8936-BBD1E03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809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6E6C1-67E9-4566-AB35-DC7CCD7F7CB0}" type="datetime1">
              <a:rPr lang="en-US" smtClean="0"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CA59-7196-47B4-8936-BBD1E03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436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790C2-2E0A-442D-A480-AC5AFFF40CC1}" type="datetime1">
              <a:rPr lang="en-US" smtClean="0"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CA59-7196-47B4-8936-BBD1E03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07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B9821-BB8A-4494-84A1-3DDBD2EA36A4}" type="datetime1">
              <a:rPr lang="en-US" smtClean="0"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CA59-7196-47B4-8936-BBD1E03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254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19B46-EA48-44B8-BD15-041C90FED4D3}" type="datetime1">
              <a:rPr lang="en-US" smtClean="0"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CA59-7196-47B4-8936-BBD1E03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091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2C9F2-1939-47F0-9556-0D0F0A9FD425}" type="datetime1">
              <a:rPr lang="en-US" smtClean="0"/>
              <a:t>5/9/2024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CA59-7196-47B4-8936-BBD1E03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677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26282-7517-439E-B2A2-C962811499CA}" type="datetime1">
              <a:rPr lang="en-US" smtClean="0"/>
              <a:t>5/9/2024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CA59-7196-47B4-8936-BBD1E03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846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C0AB-D591-4FEF-B9A0-A940F32325CB}" type="datetime1">
              <a:rPr lang="en-US" smtClean="0"/>
              <a:t>5/9/2024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CA59-7196-47B4-8936-BBD1E03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681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727A6-D119-4091-AE7D-C18A10C73B44}" type="datetime1">
              <a:rPr lang="en-US" smtClean="0"/>
              <a:t>5/9/2024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CA59-7196-47B4-8936-BBD1E03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316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E748C-BF0F-4384-8EA8-F94BA2E1C00B}" type="datetime1">
              <a:rPr lang="en-US" smtClean="0"/>
              <a:t>5/9/2024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CA59-7196-47B4-8936-BBD1E03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40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3379A-E735-4FC5-B92F-5D8CC8D00585}" type="datetime1">
              <a:rPr lang="en-US" smtClean="0"/>
              <a:t>5/9/2024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CA59-7196-47B4-8936-BBD1E03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85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A7D0DA-57D0-4B0B-8FB7-B126EC84C4CE}" type="datetime1">
              <a:rPr lang="en-US" smtClean="0"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DCA59-7196-47B4-8936-BBD1E03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662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.oreilly.com/library/view/mastering-python-for/9781788992510/f28188ae-125a-4afd-9fbe-ae86c20f1841.xhtm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Wireshark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103" y="3509963"/>
            <a:ext cx="3793067" cy="2133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631" y="73479"/>
            <a:ext cx="2543644" cy="200569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EEB85-6BCB-42B8-A929-7359C15FD6A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7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Network Header Steganography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CA59-7196-47B4-8936-BBD1E03B281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82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 FROM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CA59-7196-47B4-8936-BBD1E03B2816}" type="slidenum">
              <a:rPr lang="en-US" smtClean="0"/>
              <a:t>11</a:t>
            </a:fld>
            <a:endParaRPr lang="en-US"/>
          </a:p>
        </p:txBody>
      </p:sp>
      <p:sp>
        <p:nvSpPr>
          <p:cNvPr id="6" name="Flowchart: Magnetic Disk 5"/>
          <p:cNvSpPr/>
          <p:nvPr/>
        </p:nvSpPr>
        <p:spPr>
          <a:xfrm>
            <a:off x="9177050" y="2148289"/>
            <a:ext cx="1333041" cy="1035585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.</a:t>
            </a:r>
            <a:r>
              <a:rPr lang="en-US" dirty="0" err="1"/>
              <a:t>pcap</a:t>
            </a:r>
            <a:r>
              <a:rPr lang="en-US" dirty="0"/>
              <a:t> file</a:t>
            </a:r>
          </a:p>
        </p:txBody>
      </p:sp>
      <p:sp>
        <p:nvSpPr>
          <p:cNvPr id="7" name="Rectangle 6"/>
          <p:cNvSpPr/>
          <p:nvPr/>
        </p:nvSpPr>
        <p:spPr>
          <a:xfrm>
            <a:off x="5503843" y="2082188"/>
            <a:ext cx="1630496" cy="1167788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Extract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Header Fields</a:t>
            </a:r>
          </a:p>
        </p:txBody>
      </p:sp>
      <p:sp>
        <p:nvSpPr>
          <p:cNvPr id="8" name="Rectangle 7"/>
          <p:cNvSpPr/>
          <p:nvPr/>
        </p:nvSpPr>
        <p:spPr>
          <a:xfrm>
            <a:off x="1714041" y="2082188"/>
            <a:ext cx="1630496" cy="1167788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Steganalysis</a:t>
            </a:r>
            <a:r>
              <a:rPr lang="en-US" dirty="0">
                <a:solidFill>
                  <a:schemeClr val="tx1"/>
                </a:solidFill>
              </a:rPr>
              <a:t> Algorithm</a:t>
            </a:r>
          </a:p>
        </p:txBody>
      </p:sp>
      <p:sp>
        <p:nvSpPr>
          <p:cNvPr id="9" name="Rectangle 8"/>
          <p:cNvSpPr/>
          <p:nvPr/>
        </p:nvSpPr>
        <p:spPr>
          <a:xfrm>
            <a:off x="1714041" y="3597409"/>
            <a:ext cx="1630496" cy="6771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Chi-Square Test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14041" y="4401640"/>
            <a:ext cx="1630496" cy="6771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RS Test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14041" y="5205871"/>
            <a:ext cx="1630496" cy="6771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Other Statistical Measures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03224" y="6010102"/>
            <a:ext cx="1452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(Multi-Probe)</a:t>
            </a:r>
          </a:p>
        </p:txBody>
      </p:sp>
      <p:cxnSp>
        <p:nvCxnSpPr>
          <p:cNvPr id="14" name="Straight Arrow Connector 13"/>
          <p:cNvCxnSpPr>
            <a:stCxn id="6" idx="2"/>
            <a:endCxn id="7" idx="3"/>
          </p:cNvCxnSpPr>
          <p:nvPr/>
        </p:nvCxnSpPr>
        <p:spPr>
          <a:xfrm flipH="1">
            <a:off x="7134339" y="2666082"/>
            <a:ext cx="2042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7" idx="1"/>
            <a:endCxn id="8" idx="3"/>
          </p:cNvCxnSpPr>
          <p:nvPr/>
        </p:nvCxnSpPr>
        <p:spPr>
          <a:xfrm flipH="1">
            <a:off x="3344537" y="2666082"/>
            <a:ext cx="215930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244029" y="4164376"/>
            <a:ext cx="60152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SELECT </a:t>
            </a:r>
            <a:r>
              <a:rPr lang="en-US" dirty="0" err="1"/>
              <a:t>ip</a:t>
            </a:r>
            <a:r>
              <a:rPr lang="en-US" dirty="0"/>
              <a:t>[8:3] FROM </a:t>
            </a:r>
            <a:r>
              <a:rPr lang="en-US" dirty="0" err="1"/>
              <a:t>test.pcap</a:t>
            </a:r>
            <a:r>
              <a:rPr lang="en-US" dirty="0"/>
              <a:t> INTO car.bmp;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SELECT </a:t>
            </a:r>
            <a:r>
              <a:rPr lang="en-US" dirty="0" err="1"/>
              <a:t>ChiSquaire</a:t>
            </a:r>
            <a:r>
              <a:rPr lang="en-US" dirty="0"/>
              <a:t>(</a:t>
            </a:r>
            <a:r>
              <a:rPr lang="en-US" dirty="0" err="1"/>
              <a:t>ip</a:t>
            </a:r>
            <a:r>
              <a:rPr lang="en-US" dirty="0"/>
              <a:t>[8:3], 25) FROM </a:t>
            </a:r>
            <a:r>
              <a:rPr lang="en-US" dirty="0" err="1"/>
              <a:t>test.pcap</a:t>
            </a:r>
            <a:r>
              <a:rPr lang="en-US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SELECT </a:t>
            </a:r>
            <a:r>
              <a:rPr lang="en-US" dirty="0" err="1"/>
              <a:t>ChiSquare</a:t>
            </a:r>
            <a:r>
              <a:rPr lang="en-US" dirty="0"/>
              <a:t>(</a:t>
            </a:r>
            <a:r>
              <a:rPr lang="en-US" dirty="0" err="1"/>
              <a:t>ip</a:t>
            </a:r>
            <a:r>
              <a:rPr lang="en-US" dirty="0"/>
              <a:t>[8:3], 25), RS(</a:t>
            </a:r>
            <a:r>
              <a:rPr lang="en-US" dirty="0" err="1"/>
              <a:t>ip</a:t>
            </a:r>
            <a:r>
              <a:rPr lang="en-US" dirty="0"/>
              <a:t>[8:3) FROM </a:t>
            </a:r>
            <a:r>
              <a:rPr lang="en-US" dirty="0" err="1"/>
              <a:t>test.pcap</a:t>
            </a:r>
            <a:r>
              <a:rPr lang="en-US" dirty="0"/>
              <a:t>;</a:t>
            </a:r>
          </a:p>
        </p:txBody>
      </p:sp>
      <p:sp>
        <p:nvSpPr>
          <p:cNvPr id="18" name="Rectangular Callout 17"/>
          <p:cNvSpPr/>
          <p:nvPr/>
        </p:nvSpPr>
        <p:spPr>
          <a:xfrm>
            <a:off x="6951643" y="3597409"/>
            <a:ext cx="3558448" cy="566967"/>
          </a:xfrm>
          <a:prstGeom prst="wedgeRectCallout">
            <a:avLst>
              <a:gd name="adj1" fmla="val -56746"/>
              <a:gd name="adj2" fmla="val 4306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If you only want to extract a nibble, you may </a:t>
            </a:r>
            <a:r>
              <a:rPr lang="en-US" dirty="0">
                <a:solidFill>
                  <a:srgbClr val="FFC000"/>
                </a:solidFill>
              </a:rPr>
              <a:t>(</a:t>
            </a:r>
            <a:r>
              <a:rPr lang="en-US" dirty="0" err="1">
                <a:solidFill>
                  <a:srgbClr val="FFC000"/>
                </a:solidFill>
              </a:rPr>
              <a:t>ip</a:t>
            </a:r>
            <a:r>
              <a:rPr lang="en-US" dirty="0">
                <a:solidFill>
                  <a:srgbClr val="FFC000"/>
                </a:solidFill>
              </a:rPr>
              <a:t>[12] &amp; 0xf0) &gt;&gt; 4</a:t>
            </a:r>
          </a:p>
        </p:txBody>
      </p:sp>
      <p:sp>
        <p:nvSpPr>
          <p:cNvPr id="2" name="Cloud Callout 1"/>
          <p:cNvSpPr/>
          <p:nvPr/>
        </p:nvSpPr>
        <p:spPr>
          <a:xfrm>
            <a:off x="10730427" y="4027066"/>
            <a:ext cx="1487278" cy="749147"/>
          </a:xfrm>
          <a:prstGeom prst="cloudCallout">
            <a:avLst>
              <a:gd name="adj1" fmla="val -61574"/>
              <a:gd name="adj2" fmla="val -49265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 bits or 8 bits?</a:t>
            </a:r>
          </a:p>
        </p:txBody>
      </p:sp>
    </p:spTree>
    <p:extLst>
      <p:ext uri="{BB962C8B-B14F-4D97-AF65-F5344CB8AC3E}">
        <p14:creationId xmlns:p14="http://schemas.microsoft.com/office/powerpoint/2010/main" val="268944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INJECT stream/file WITH method ONTO </a:t>
            </a:r>
            <a:r>
              <a:rPr lang="en-US" dirty="0" err="1"/>
              <a:t>pcap</a:t>
            </a:r>
            <a:r>
              <a:rPr lang="en-US" dirty="0"/>
              <a:t>;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CA59-7196-47B4-8936-BBD1E03B2816}" type="slidenum">
              <a:rPr lang="en-US" smtClean="0"/>
              <a:t>12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52610" y="2887399"/>
            <a:ext cx="1630496" cy="81524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Covert Message</a:t>
            </a:r>
          </a:p>
        </p:txBody>
      </p:sp>
      <p:sp>
        <p:nvSpPr>
          <p:cNvPr id="5" name="Rectangle 4"/>
          <p:cNvSpPr/>
          <p:nvPr/>
        </p:nvSpPr>
        <p:spPr>
          <a:xfrm>
            <a:off x="2599063" y="2887399"/>
            <a:ext cx="1630496" cy="815248"/>
          </a:xfrm>
          <a:prstGeom prst="rect">
            <a:avLst/>
          </a:prstGeom>
          <a:noFill/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Steganography Algorithm</a:t>
            </a:r>
          </a:p>
        </p:txBody>
      </p:sp>
      <p:sp>
        <p:nvSpPr>
          <p:cNvPr id="6" name="Rectangle 5"/>
          <p:cNvSpPr/>
          <p:nvPr/>
        </p:nvSpPr>
        <p:spPr>
          <a:xfrm>
            <a:off x="2599063" y="1743813"/>
            <a:ext cx="1630496" cy="81524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Secret Message</a:t>
            </a:r>
          </a:p>
        </p:txBody>
      </p:sp>
      <p:sp>
        <p:nvSpPr>
          <p:cNvPr id="7" name="Rectangle 6"/>
          <p:cNvSpPr/>
          <p:nvPr/>
        </p:nvSpPr>
        <p:spPr>
          <a:xfrm>
            <a:off x="2599063" y="4968606"/>
            <a:ext cx="1630496" cy="815248"/>
          </a:xfrm>
          <a:prstGeom prst="rect">
            <a:avLst/>
          </a:prstGeom>
          <a:solidFill>
            <a:srgbClr val="FF99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Spread Spectrum</a:t>
            </a:r>
          </a:p>
        </p:txBody>
      </p:sp>
      <p:sp>
        <p:nvSpPr>
          <p:cNvPr id="8" name="Rectangle 7"/>
          <p:cNvSpPr/>
          <p:nvPr/>
        </p:nvSpPr>
        <p:spPr>
          <a:xfrm>
            <a:off x="2599063" y="5906227"/>
            <a:ext cx="1630496" cy="815248"/>
          </a:xfrm>
          <a:prstGeom prst="rect">
            <a:avLst/>
          </a:prstGeom>
          <a:solidFill>
            <a:srgbClr val="FF99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IPv6 Extension Header</a:t>
            </a:r>
          </a:p>
        </p:txBody>
      </p:sp>
      <p:sp>
        <p:nvSpPr>
          <p:cNvPr id="9" name="Rectangle 8"/>
          <p:cNvSpPr/>
          <p:nvPr/>
        </p:nvSpPr>
        <p:spPr>
          <a:xfrm>
            <a:off x="2599063" y="4030985"/>
            <a:ext cx="1630496" cy="815248"/>
          </a:xfrm>
          <a:prstGeom prst="rect">
            <a:avLst/>
          </a:prstGeom>
          <a:solidFill>
            <a:srgbClr val="FF99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Least Significant Bit</a:t>
            </a:r>
          </a:p>
        </p:txBody>
      </p:sp>
      <p:sp>
        <p:nvSpPr>
          <p:cNvPr id="10" name="Flowchart: Magnetic Disk 9"/>
          <p:cNvSpPr/>
          <p:nvPr/>
        </p:nvSpPr>
        <p:spPr>
          <a:xfrm>
            <a:off x="5695720" y="2777230"/>
            <a:ext cx="1333041" cy="1035585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Stego</a:t>
            </a:r>
            <a:r>
              <a:rPr lang="en-US" dirty="0"/>
              <a:t> Message</a:t>
            </a:r>
          </a:p>
          <a:p>
            <a:pPr algn="ctr"/>
            <a:r>
              <a:rPr lang="en-US" dirty="0"/>
              <a:t>(.</a:t>
            </a:r>
            <a:r>
              <a:rPr lang="en-US" dirty="0" err="1"/>
              <a:t>pcap</a:t>
            </a:r>
            <a:r>
              <a:rPr lang="en-US" dirty="0"/>
              <a:t> file)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2309" y="2489824"/>
            <a:ext cx="813120" cy="45738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679674" y="2887398"/>
            <a:ext cx="1630496" cy="815248"/>
          </a:xfrm>
          <a:prstGeom prst="rect">
            <a:avLst/>
          </a:prstGeom>
          <a:noFill/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Sending Packets with </a:t>
            </a:r>
            <a:r>
              <a:rPr lang="en-US" dirty="0" err="1">
                <a:solidFill>
                  <a:schemeClr val="tx1"/>
                </a:solidFill>
                <a:hlinkClick r:id="rId3"/>
              </a:rPr>
              <a:t>Scapy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Cloud 12"/>
          <p:cNvSpPr/>
          <p:nvPr/>
        </p:nvSpPr>
        <p:spPr>
          <a:xfrm>
            <a:off x="9296110" y="1601073"/>
            <a:ext cx="1872867" cy="119612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Internet</a:t>
            </a:r>
          </a:p>
        </p:txBody>
      </p:sp>
      <p:cxnSp>
        <p:nvCxnSpPr>
          <p:cNvPr id="15" name="Straight Arrow Connector 14"/>
          <p:cNvCxnSpPr>
            <a:stCxn id="4" idx="3"/>
            <a:endCxn id="5" idx="1"/>
          </p:cNvCxnSpPr>
          <p:nvPr/>
        </p:nvCxnSpPr>
        <p:spPr>
          <a:xfrm>
            <a:off x="2083106" y="3295023"/>
            <a:ext cx="5159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5" idx="3"/>
            <a:endCxn id="10" idx="2"/>
          </p:cNvCxnSpPr>
          <p:nvPr/>
        </p:nvCxnSpPr>
        <p:spPr>
          <a:xfrm>
            <a:off x="4229559" y="3295023"/>
            <a:ext cx="14661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6" idx="2"/>
            <a:endCxn id="5" idx="0"/>
          </p:cNvCxnSpPr>
          <p:nvPr/>
        </p:nvCxnSpPr>
        <p:spPr>
          <a:xfrm>
            <a:off x="3414311" y="2559061"/>
            <a:ext cx="0" cy="3283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0" idx="4"/>
            <a:endCxn id="12" idx="1"/>
          </p:cNvCxnSpPr>
          <p:nvPr/>
        </p:nvCxnSpPr>
        <p:spPr>
          <a:xfrm flipV="1">
            <a:off x="7028761" y="3295022"/>
            <a:ext cx="65091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332163" y="5232483"/>
            <a:ext cx="5343181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4096 bytes injected into 65536 bytes (256 packets)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72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/>
              <a:t>讀寫組</a:t>
            </a:r>
            <a:endParaRPr lang="en-US" altLang="zh-TW" dirty="0"/>
          </a:p>
          <a:p>
            <a:pPr marL="971550" lvl="1" indent="-514350">
              <a:buFont typeface="+mj-lt"/>
              <a:buAutoNum type="arabicPeriod"/>
            </a:pPr>
            <a:r>
              <a:rPr lang="en-US" altLang="zh-TW" dirty="0"/>
              <a:t>109321021 </a:t>
            </a:r>
            <a:r>
              <a:rPr lang="zh-TW" altLang="en-US" dirty="0"/>
              <a:t>吳侑珉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TW" dirty="0"/>
              <a:t>110321011 </a:t>
            </a:r>
            <a:r>
              <a:rPr lang="zh-TW" altLang="en-US" dirty="0"/>
              <a:t>蘇翊荃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TW" dirty="0"/>
              <a:t>110321053 </a:t>
            </a:r>
            <a:r>
              <a:rPr lang="zh-TW" altLang="en-US" dirty="0"/>
              <a:t>陳品妤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TW" dirty="0"/>
              <a:t>110321054 </a:t>
            </a:r>
            <a:r>
              <a:rPr lang="zh-TW" altLang="en-US" dirty="0"/>
              <a:t>陳姿綾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檢測組 </a:t>
            </a:r>
            <a:r>
              <a:rPr lang="en-US" altLang="zh-TW" dirty="0"/>
              <a:t>Steganalysis (Chi-Square, RS)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TW" dirty="0"/>
              <a:t>109321011 </a:t>
            </a:r>
            <a:r>
              <a:rPr lang="zh-TW" altLang="en-US" dirty="0"/>
              <a:t>劉昱萬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TW" dirty="0"/>
              <a:t>109321017 </a:t>
            </a:r>
            <a:r>
              <a:rPr lang="zh-TW" altLang="en-US" dirty="0"/>
              <a:t>林大智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TW" dirty="0"/>
              <a:t>109321053 </a:t>
            </a:r>
            <a:r>
              <a:rPr lang="zh-TW" altLang="en-US" dirty="0"/>
              <a:t>繆亭霄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隱寫組 </a:t>
            </a:r>
            <a:r>
              <a:rPr lang="en-US" altLang="zh-TW" dirty="0"/>
              <a:t>Steganography (LSB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TW" dirty="0"/>
              <a:t>109321062 </a:t>
            </a:r>
            <a:r>
              <a:rPr lang="zh-TW" altLang="en-US" dirty="0"/>
              <a:t>劉冠伶</a:t>
            </a:r>
            <a:endParaRPr lang="en-US" altLang="zh-TW" dirty="0"/>
          </a:p>
          <a:p>
            <a:pPr marL="971550" lvl="1" indent="-514350">
              <a:buFont typeface="+mj-lt"/>
              <a:buAutoNum type="arabicPeriod"/>
            </a:pPr>
            <a:r>
              <a:rPr lang="en-US" altLang="zh-TW" dirty="0"/>
              <a:t>112321507 </a:t>
            </a:r>
            <a:r>
              <a:rPr lang="zh-TW" altLang="en-US" dirty="0"/>
              <a:t>梁宇騰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TW" dirty="0"/>
              <a:t>112321528 </a:t>
            </a:r>
            <a:r>
              <a:rPr lang="zh-TW" altLang="en-US" dirty="0"/>
              <a:t>沈家正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文法組</a:t>
            </a:r>
            <a:endParaRPr lang="en-US" altLang="zh-TW" dirty="0"/>
          </a:p>
          <a:p>
            <a:pPr marL="971550" lvl="1" indent="-514350">
              <a:buFont typeface="+mj-lt"/>
              <a:buAutoNum type="arabicPeriod"/>
            </a:pPr>
            <a:r>
              <a:rPr lang="en-US" altLang="zh-TW" dirty="0"/>
              <a:t>110321026 </a:t>
            </a:r>
            <a:r>
              <a:rPr lang="zh-TW" altLang="en-US" dirty="0"/>
              <a:t>陳嘉璐</a:t>
            </a:r>
            <a:endParaRPr lang="en-US" altLang="zh-TW" dirty="0"/>
          </a:p>
          <a:p>
            <a:pPr marL="971550" lvl="1" indent="-514350">
              <a:buFont typeface="+mj-lt"/>
              <a:buAutoNum type="arabicPeriod"/>
            </a:pPr>
            <a:r>
              <a:rPr lang="en-US" altLang="zh-TW" dirty="0"/>
              <a:t>110321068 </a:t>
            </a:r>
            <a:r>
              <a:rPr lang="zh-TW" altLang="en-US" dirty="0"/>
              <a:t>陳姿澖</a:t>
            </a:r>
          </a:p>
          <a:p>
            <a:pPr marL="971550" lvl="1" indent="-514350">
              <a:buFont typeface="+mj-lt"/>
              <a:buAutoNum type="arabicPeriod"/>
            </a:pPr>
            <a:endParaRPr lang="zh-TW" altLang="en-US" dirty="0"/>
          </a:p>
          <a:p>
            <a:pPr marL="971550" lvl="1" indent="-514350">
              <a:buFont typeface="+mj-lt"/>
              <a:buAutoNum type="arabicPeriod"/>
            </a:pPr>
            <a:endParaRPr lang="zh-TW" alt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CA59-7196-47B4-8936-BBD1E03B281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50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430E439-EF2A-43F4-B83F-CB2469642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檢測組 </a:t>
            </a:r>
            <a:r>
              <a:rPr lang="en-US" altLang="zh-TW" dirty="0"/>
              <a:t>Steganalysis (Chi-Square, RS)</a:t>
            </a:r>
            <a:endParaRPr lang="zh-TW" altLang="en-US" dirty="0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C01D808F-CA05-42DB-BCA8-5A70F26465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SELECT </a:t>
            </a:r>
            <a:r>
              <a:rPr lang="en-US" altLang="zh-TW" dirty="0" err="1"/>
              <a:t>ChiSquare</a:t>
            </a:r>
            <a:r>
              <a:rPr lang="en-US" altLang="zh-TW" dirty="0"/>
              <a:t>(</a:t>
            </a:r>
            <a:r>
              <a:rPr lang="en-US" altLang="zh-TW" dirty="0" err="1"/>
              <a:t>ip</a:t>
            </a:r>
            <a:r>
              <a:rPr lang="en-US" altLang="zh-TW" dirty="0"/>
              <a:t>[8:3]) FROM </a:t>
            </a:r>
            <a:r>
              <a:rPr lang="en-US" altLang="zh-TW" dirty="0" err="1"/>
              <a:t>a.pcap</a:t>
            </a:r>
            <a:r>
              <a:rPr lang="en-US" altLang="zh-TW" dirty="0"/>
              <a:t>;</a:t>
            </a:r>
          </a:p>
          <a:p>
            <a:pPr lvl="1"/>
            <a:r>
              <a:rPr lang="en-US" altLang="zh-TW" dirty="0"/>
              <a:t>Returns a Chi-Square Value</a:t>
            </a:r>
          </a:p>
          <a:p>
            <a:pPr lvl="1"/>
            <a:endParaRPr lang="en-US" altLang="zh-TW" dirty="0"/>
          </a:p>
          <a:p>
            <a:r>
              <a:rPr lang="en-US" altLang="zh-TW" dirty="0"/>
              <a:t>double </a:t>
            </a:r>
            <a:r>
              <a:rPr lang="en-US" altLang="zh-TW" dirty="0" err="1"/>
              <a:t>ChiSquare</a:t>
            </a:r>
            <a:r>
              <a:rPr lang="en-US" altLang="zh-TW" dirty="0"/>
              <a:t>(char* stream, int size, int </a:t>
            </a:r>
            <a:r>
              <a:rPr lang="en-US" altLang="zh-TW" dirty="0" err="1"/>
              <a:t>nmemb</a:t>
            </a:r>
            <a:r>
              <a:rPr lang="en-US" altLang="zh-TW" dirty="0"/>
              <a:t>)</a:t>
            </a:r>
          </a:p>
          <a:p>
            <a:r>
              <a:rPr lang="en-US" altLang="zh-TW" dirty="0"/>
              <a:t>double RS(char*)</a:t>
            </a:r>
          </a:p>
          <a:p>
            <a:pPr lvl="1"/>
            <a:endParaRPr lang="en-US" altLang="zh-TW" dirty="0"/>
          </a:p>
          <a:p>
            <a:endParaRPr lang="zh-TW" alt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DB2EF9F-F56C-4C86-B94C-BA0572D62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CA59-7196-47B4-8936-BBD1E03B281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618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75BE32-3072-4D46-B89D-6B6BE5E0F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隱寫組 </a:t>
            </a:r>
            <a:r>
              <a:rPr lang="en-US" altLang="zh-TW" dirty="0"/>
              <a:t>Steganography (LSB, IPv6_EH)</a:t>
            </a:r>
            <a:endParaRPr lang="zh-TW" altLang="en-US" dirty="0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EBB293ED-C666-4997-B48F-87477E14C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INJECT secret.txt WITH </a:t>
            </a:r>
            <a:r>
              <a:rPr lang="en-US" altLang="zh-TW" dirty="0" err="1"/>
              <a:t>lsb</a:t>
            </a:r>
            <a:r>
              <a:rPr lang="en-US" altLang="zh-TW" dirty="0"/>
              <a:t> ONTO </a:t>
            </a:r>
            <a:r>
              <a:rPr lang="en-US" altLang="zh-TW" dirty="0" err="1"/>
              <a:t>test.pcap</a:t>
            </a:r>
            <a:r>
              <a:rPr lang="en-US" altLang="zh-TW" dirty="0"/>
              <a:t>;</a:t>
            </a:r>
          </a:p>
          <a:p>
            <a:pPr lvl="1"/>
            <a:r>
              <a:rPr lang="en-US" altLang="zh-TW" dirty="0"/>
              <a:t>4096 bytes injected into 65536 bytes (256 packets)</a:t>
            </a:r>
            <a:endParaRPr lang="zh-TW" altLang="en-US" dirty="0"/>
          </a:p>
          <a:p>
            <a:endParaRPr lang="en-US" altLang="zh-TW" dirty="0"/>
          </a:p>
          <a:p>
            <a:r>
              <a:rPr lang="en-US" altLang="zh-TW" dirty="0"/>
              <a:t>int* </a:t>
            </a:r>
            <a:r>
              <a:rPr lang="en-US" altLang="zh-TW" dirty="0" err="1"/>
              <a:t>lsb</a:t>
            </a:r>
            <a:r>
              <a:rPr lang="en-US" altLang="zh-TW" dirty="0"/>
              <a:t>(</a:t>
            </a:r>
            <a:r>
              <a:rPr lang="en-US" altLang="zh-TW" dirty="0" err="1"/>
              <a:t>secret_filename</a:t>
            </a:r>
            <a:r>
              <a:rPr lang="en-US" altLang="zh-TW" dirty="0"/>
              <a:t>, </a:t>
            </a:r>
            <a:r>
              <a:rPr lang="en-US" altLang="zh-TW" dirty="0" err="1"/>
              <a:t>covert_filename</a:t>
            </a:r>
            <a:r>
              <a:rPr lang="en-US" altLang="zh-TW" dirty="0"/>
              <a:t>, </a:t>
            </a:r>
            <a:r>
              <a:rPr lang="en-US" altLang="zh-TW" dirty="0" err="1"/>
              <a:t>nBit</a:t>
            </a:r>
            <a:r>
              <a:rPr lang="en-US" altLang="zh-TW" dirty="0"/>
              <a:t>, </a:t>
            </a:r>
            <a:r>
              <a:rPr lang="en-US" altLang="zh-TW" dirty="0" err="1"/>
              <a:t>nStart</a:t>
            </a:r>
            <a:r>
              <a:rPr lang="en-US" altLang="zh-TW" dirty="0"/>
              <a:t>, </a:t>
            </a:r>
            <a:r>
              <a:rPr lang="en-US" altLang="zh-TW" dirty="0" err="1"/>
              <a:t>nStep</a:t>
            </a:r>
            <a:r>
              <a:rPr lang="en-US" altLang="zh-TW" dirty="0"/>
              <a:t>)</a:t>
            </a:r>
          </a:p>
          <a:p>
            <a:r>
              <a:rPr lang="en-US" altLang="zh-TW" dirty="0"/>
              <a:t>int* eh(</a:t>
            </a:r>
            <a:r>
              <a:rPr lang="en-US" altLang="zh-TW" dirty="0" err="1"/>
              <a:t>secret_filename</a:t>
            </a:r>
            <a:r>
              <a:rPr lang="en-US" altLang="zh-TW" dirty="0"/>
              <a:t>, </a:t>
            </a:r>
            <a:r>
              <a:rPr lang="en-US" altLang="zh-TW" dirty="0" err="1"/>
              <a:t>covert_filename</a:t>
            </a:r>
            <a:endParaRPr lang="en-US" altLang="zh-TW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D768C3B-07DD-4A15-9A2D-072DBF1D6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CA59-7196-47B4-8936-BBD1E03B281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725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80785D5-0F93-4935-ADE8-1E816304E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讀寫組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7ED0E39-D656-4CA3-97C7-38FA99928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For Steganalysis</a:t>
            </a:r>
          </a:p>
          <a:p>
            <a:pPr lvl="1"/>
            <a:r>
              <a:rPr lang="en-US" altLang="zh-TW" dirty="0"/>
              <a:t>int read(</a:t>
            </a:r>
            <a:r>
              <a:rPr lang="en-US" altLang="zh-TW" dirty="0" err="1"/>
              <a:t>infilename</a:t>
            </a:r>
            <a:r>
              <a:rPr lang="en-US" altLang="zh-TW" dirty="0"/>
              <a:t>, proto, start, num, *bitstream, int* size)</a:t>
            </a:r>
          </a:p>
          <a:p>
            <a:pPr lvl="2"/>
            <a:r>
              <a:rPr lang="en-US" altLang="zh-TW" dirty="0"/>
              <a:t>proto: specify the proto header</a:t>
            </a:r>
          </a:p>
          <a:p>
            <a:pPr lvl="1"/>
            <a:r>
              <a:rPr lang="en-US" altLang="zh-TW" dirty="0"/>
              <a:t>int write(</a:t>
            </a:r>
            <a:r>
              <a:rPr lang="en-US" altLang="zh-TW" dirty="0" err="1"/>
              <a:t>outfilename</a:t>
            </a:r>
            <a:r>
              <a:rPr lang="en-US" altLang="zh-TW" dirty="0"/>
              <a:t>, *bitstream, size)</a:t>
            </a:r>
          </a:p>
          <a:p>
            <a:r>
              <a:rPr lang="en-US" altLang="zh-TW" dirty="0"/>
              <a:t>For Steganography</a:t>
            </a:r>
          </a:p>
          <a:p>
            <a:pPr lvl="1"/>
            <a:r>
              <a:rPr lang="en-US" altLang="zh-TW" dirty="0"/>
              <a:t>int read(</a:t>
            </a:r>
            <a:r>
              <a:rPr lang="en-US" altLang="zh-TW" dirty="0" err="1"/>
              <a:t>covert_filename</a:t>
            </a:r>
            <a:r>
              <a:rPr lang="en-US" altLang="zh-TW" dirty="0"/>
              <a:t>, packet*)</a:t>
            </a:r>
          </a:p>
          <a:p>
            <a:pPr lvl="2"/>
            <a:r>
              <a:rPr lang="en-US" altLang="zh-TW" dirty="0"/>
              <a:t>malloc</a:t>
            </a:r>
          </a:p>
          <a:p>
            <a:pPr lvl="1"/>
            <a:r>
              <a:rPr lang="en-US" altLang="zh-TW" dirty="0"/>
              <a:t>rename(</a:t>
            </a:r>
            <a:r>
              <a:rPr lang="en-US" altLang="zh-TW" dirty="0" err="1"/>
              <a:t>oldname</a:t>
            </a:r>
            <a:r>
              <a:rPr lang="en-US" altLang="zh-TW" dirty="0"/>
              <a:t>, newname)</a:t>
            </a:r>
          </a:p>
          <a:p>
            <a:pPr lvl="1"/>
            <a:r>
              <a:rPr lang="en-US" altLang="zh-TW" dirty="0"/>
              <a:t>write(packet*, </a:t>
            </a:r>
            <a:r>
              <a:rPr lang="en-US" altLang="zh-TW" dirty="0" err="1"/>
              <a:t>size_t</a:t>
            </a:r>
            <a:r>
              <a:rPr lang="en-US" altLang="zh-TW" dirty="0"/>
              <a:t> size, char* filename)</a:t>
            </a:r>
          </a:p>
          <a:p>
            <a:pPr lvl="2"/>
            <a:r>
              <a:rPr lang="en-US" altLang="zh-TW" dirty="0"/>
              <a:t>free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FC2A5FD-A600-4B06-8371-F1FD3DD69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DCA59-7196-47B4-8936-BBD1E03B281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125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Introduction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/>
              <a:t>Wireshark is a free and open-source packet analyzer. </a:t>
            </a:r>
          </a:p>
          <a:p>
            <a:r>
              <a:rPr lang="en-US" altLang="zh-TW" dirty="0"/>
              <a:t>It is used for network troubleshooting, analysis, software and communications protocol development, and education. </a:t>
            </a:r>
          </a:p>
          <a:p>
            <a:r>
              <a:rPr lang="en-US" altLang="zh-TW" dirty="0"/>
              <a:t>Originally named </a:t>
            </a:r>
            <a:r>
              <a:rPr lang="en-US" altLang="zh-TW" dirty="0">
                <a:solidFill>
                  <a:srgbClr val="00B0F0"/>
                </a:solidFill>
              </a:rPr>
              <a:t>Ethereal</a:t>
            </a:r>
            <a:r>
              <a:rPr lang="en-US" altLang="zh-TW" dirty="0"/>
              <a:t>, the project was renamed Wireshark in May 2006 due to trademark issues.</a:t>
            </a:r>
          </a:p>
          <a:p>
            <a:r>
              <a:rPr lang="en-US" altLang="zh-TW" dirty="0"/>
              <a:t>Wireshark is very similar to </a:t>
            </a:r>
            <a:r>
              <a:rPr lang="en-US" altLang="zh-TW" dirty="0" err="1">
                <a:solidFill>
                  <a:srgbClr val="00B0F0"/>
                </a:solidFill>
              </a:rPr>
              <a:t>tcpdump</a:t>
            </a:r>
            <a:r>
              <a:rPr lang="en-US" altLang="zh-TW" dirty="0"/>
              <a:t>, but has a graphical front-end and integrated sorting and filtering options.</a:t>
            </a:r>
          </a:p>
          <a:p>
            <a:r>
              <a:rPr lang="en-US" altLang="zh-TW" dirty="0"/>
              <a:t>When put into promiscuous mode, Wireshark can all the traffic visible on that interface including unicast traffic not sent to that network interface controller's MAC address.</a:t>
            </a:r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EEB85-6BCB-42B8-A929-7359C15FD6A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44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WinPcap</a:t>
            </a:r>
            <a:r>
              <a:rPr lang="en-US" dirty="0"/>
              <a:t> vs. Wireshark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083629" cy="3595461"/>
          </a:xfrm>
        </p:spPr>
        <p:txBody>
          <a:bodyPr/>
          <a:lstStyle/>
          <a:p>
            <a:r>
              <a:rPr lang="en-US" dirty="0" err="1"/>
              <a:t>WinPcap</a:t>
            </a:r>
            <a:r>
              <a:rPr lang="en-US" dirty="0"/>
              <a:t>, </a:t>
            </a:r>
            <a:r>
              <a:rPr lang="en-US" dirty="0" err="1"/>
              <a:t>Npcap</a:t>
            </a:r>
            <a:r>
              <a:rPr lang="en-US" dirty="0"/>
              <a:t>, </a:t>
            </a:r>
            <a:r>
              <a:rPr lang="en-US" dirty="0" err="1"/>
              <a:t>libpcap</a:t>
            </a:r>
            <a:r>
              <a:rPr lang="en-US" dirty="0"/>
              <a:t> are the libraries to capture raw packets.</a:t>
            </a:r>
          </a:p>
          <a:p>
            <a:r>
              <a:rPr lang="en-US" dirty="0"/>
              <a:t>Wireshark, </a:t>
            </a:r>
            <a:r>
              <a:rPr lang="en-US" dirty="0" err="1"/>
              <a:t>TShark</a:t>
            </a:r>
            <a:r>
              <a:rPr lang="en-US" dirty="0"/>
              <a:t>, </a:t>
            </a:r>
            <a:r>
              <a:rPr lang="en-US" dirty="0" err="1"/>
              <a:t>tcpdump</a:t>
            </a:r>
            <a:r>
              <a:rPr lang="en-US" dirty="0"/>
              <a:t> are the programs which interact with users, and parse/display packets accordingly.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6411686"/>
            <a:ext cx="8329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Source: https://www.researchgate.net/figure/Wireshark-Architecture_fig9_267421729</a:t>
            </a:r>
            <a:endParaRPr lang="zh-TW" alt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592" y="450567"/>
            <a:ext cx="5651197" cy="530797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EEB85-6BCB-42B8-A929-7359C15FD6A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60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Capture Filter of </a:t>
            </a:r>
            <a:r>
              <a:rPr lang="en-US" altLang="zh-TW" dirty="0" err="1"/>
              <a:t>libpcap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/>
              <a:t>icmp</a:t>
            </a:r>
            <a:r>
              <a:rPr lang="en-US" altLang="zh-TW" dirty="0"/>
              <a:t> - Capture ICMP Echo Request/Reply</a:t>
            </a:r>
          </a:p>
          <a:p>
            <a:r>
              <a:rPr lang="en-US" altLang="zh-TW" dirty="0" err="1"/>
              <a:t>udp</a:t>
            </a:r>
            <a:r>
              <a:rPr lang="en-US" altLang="zh-TW" dirty="0"/>
              <a:t> port 5060</a:t>
            </a:r>
          </a:p>
          <a:p>
            <a:r>
              <a:rPr lang="en-US" altLang="zh-TW" dirty="0" err="1"/>
              <a:t>udp</a:t>
            </a:r>
            <a:r>
              <a:rPr lang="en-US" altLang="zh-TW" dirty="0"/>
              <a:t> port 5060 or </a:t>
            </a:r>
            <a:r>
              <a:rPr lang="en-US" altLang="zh-TW" dirty="0" err="1"/>
              <a:t>tcp</a:t>
            </a:r>
            <a:r>
              <a:rPr lang="en-US" altLang="zh-TW" dirty="0"/>
              <a:t> port 1060</a:t>
            </a:r>
          </a:p>
          <a:p>
            <a:r>
              <a:rPr lang="en-US" altLang="zh-TW" dirty="0" err="1"/>
              <a:t>portrange</a:t>
            </a:r>
            <a:r>
              <a:rPr lang="en-US" altLang="zh-TW" dirty="0"/>
              <a:t> 5060-5062</a:t>
            </a:r>
          </a:p>
          <a:p>
            <a:r>
              <a:rPr lang="en-US" altLang="zh-TW" dirty="0" err="1"/>
              <a:t>dst</a:t>
            </a:r>
            <a:r>
              <a:rPr lang="en-US" altLang="zh-TW" dirty="0"/>
              <a:t> port 1060</a:t>
            </a:r>
          </a:p>
          <a:p>
            <a:r>
              <a:rPr lang="en-US" altLang="zh-TW" dirty="0"/>
              <a:t>host 192.168.1.10</a:t>
            </a:r>
          </a:p>
          <a:p>
            <a:r>
              <a:rPr lang="en-US" altLang="zh-TW" dirty="0" err="1"/>
              <a:t>src</a:t>
            </a:r>
            <a:r>
              <a:rPr lang="en-US" altLang="zh-TW" dirty="0"/>
              <a:t> host 192.168.1.10</a:t>
            </a:r>
          </a:p>
          <a:p>
            <a:r>
              <a:rPr lang="en-US" altLang="zh-TW" dirty="0"/>
              <a:t>net 163.22.17.0/24</a:t>
            </a:r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EEB85-6BCB-42B8-A929-7359C15FD6A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88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Display Filter of Wireshark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/>
              <a:t>Display filter is not a capture filter</a:t>
            </a:r>
          </a:p>
          <a:p>
            <a:r>
              <a:rPr lang="en-US" altLang="zh-TW" dirty="0" err="1"/>
              <a:t>tcp.port</a:t>
            </a:r>
            <a:r>
              <a:rPr lang="en-US" altLang="zh-TW" dirty="0"/>
              <a:t> == 22 or </a:t>
            </a:r>
            <a:r>
              <a:rPr lang="en-US" altLang="zh-TW" dirty="0" err="1"/>
              <a:t>icmp</a:t>
            </a:r>
            <a:endParaRPr lang="en-US" altLang="zh-TW" dirty="0"/>
          </a:p>
          <a:p>
            <a:pPr lvl="1"/>
            <a:r>
              <a:rPr lang="en-US" altLang="zh-TW" dirty="0"/>
              <a:t>Show only SMTP and ICMP</a:t>
            </a:r>
          </a:p>
          <a:p>
            <a:r>
              <a:rPr lang="en-US" altLang="zh-TW" dirty="0" err="1"/>
              <a:t>ip.src</a:t>
            </a:r>
            <a:r>
              <a:rPr lang="en-US" altLang="zh-TW" dirty="0"/>
              <a:t>==192.168.0.0/16 and </a:t>
            </a:r>
            <a:r>
              <a:rPr lang="en-US" altLang="zh-TW" dirty="0" err="1"/>
              <a:t>ip.dst</a:t>
            </a:r>
            <a:r>
              <a:rPr lang="en-US" altLang="zh-TW" dirty="0"/>
              <a:t>==192.168.0.0/16</a:t>
            </a:r>
          </a:p>
          <a:p>
            <a:pPr lvl="1"/>
            <a:r>
              <a:rPr lang="en-US" altLang="zh-TW" dirty="0"/>
              <a:t>Show only traffic in the LAN (192.168.x.x)</a:t>
            </a:r>
          </a:p>
          <a:p>
            <a:r>
              <a:rPr lang="en-US" altLang="zh-TW" dirty="0" err="1"/>
              <a:t>tcp.window_size</a:t>
            </a:r>
            <a:r>
              <a:rPr lang="en-US" altLang="zh-TW" dirty="0"/>
              <a:t> == 0 &amp;&amp; </a:t>
            </a:r>
            <a:r>
              <a:rPr lang="en-US" altLang="zh-TW" dirty="0" err="1"/>
              <a:t>tcp.flags.reset</a:t>
            </a:r>
            <a:r>
              <a:rPr lang="en-US" altLang="zh-TW" dirty="0"/>
              <a:t> != 1</a:t>
            </a:r>
          </a:p>
          <a:p>
            <a:pPr lvl="1"/>
            <a:r>
              <a:rPr lang="en-US" altLang="zh-TW" dirty="0"/>
              <a:t>TCP buffer full -- Source is instructing Destination to stop sending data</a:t>
            </a:r>
          </a:p>
          <a:p>
            <a:r>
              <a:rPr lang="en-US" altLang="zh-TW" dirty="0" err="1"/>
              <a:t>udp</a:t>
            </a:r>
            <a:r>
              <a:rPr lang="en-US" altLang="zh-TW" dirty="0"/>
              <a:t>[8:3]==81:60:03</a:t>
            </a:r>
          </a:p>
          <a:p>
            <a:pPr lvl="1"/>
            <a:r>
              <a:rPr lang="en-US" altLang="zh-TW" dirty="0"/>
              <a:t>Match packets containing the (arbitrary) 3-byte sequence 0x81, 0x60, 0x03 at the beginning of the UDP payload, skipping the 8-byte UDP header.</a:t>
            </a:r>
          </a:p>
          <a:p>
            <a:r>
              <a:rPr lang="en-US" altLang="zh-TW" dirty="0" err="1"/>
              <a:t>eth.addr</a:t>
            </a:r>
            <a:r>
              <a:rPr lang="en-US" altLang="zh-TW" dirty="0"/>
              <a:t>[0:3]==00:06:5B</a:t>
            </a:r>
          </a:p>
          <a:p>
            <a:pPr lvl="1"/>
            <a:r>
              <a:rPr lang="en-US" altLang="zh-TW" dirty="0"/>
              <a:t>filter on the vendor identifier part (OUI) of the MAC address</a:t>
            </a:r>
          </a:p>
          <a:p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EEB85-6BCB-42B8-A929-7359C15FD6A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21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Display Filter (cont.)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 err="1"/>
              <a:t>udp</a:t>
            </a:r>
            <a:r>
              <a:rPr lang="en-US" altLang="zh-TW" dirty="0"/>
              <a:t> contains 81:60:03</a:t>
            </a:r>
          </a:p>
          <a:p>
            <a:pPr lvl="1"/>
            <a:r>
              <a:rPr lang="en-US" altLang="zh-TW" dirty="0"/>
              <a:t>Match packets that contains the 3-byte sequence 0x81, 0x60, 0x03 anywhere in the UDP header or payload</a:t>
            </a:r>
          </a:p>
          <a:p>
            <a:r>
              <a:rPr lang="en-US" altLang="zh-TW" dirty="0" err="1"/>
              <a:t>sip.To</a:t>
            </a:r>
            <a:r>
              <a:rPr lang="en-US" altLang="zh-TW" dirty="0"/>
              <a:t> contains "a1762"</a:t>
            </a:r>
          </a:p>
          <a:p>
            <a:pPr lvl="1"/>
            <a:r>
              <a:rPr lang="en-US" altLang="zh-TW" dirty="0"/>
              <a:t>Match packets where SIP To-header contains the string "a1762" anywhere in the header</a:t>
            </a:r>
          </a:p>
          <a:p>
            <a:r>
              <a:rPr lang="en-US" altLang="zh-TW" dirty="0" err="1"/>
              <a:t>ip.src</a:t>
            </a:r>
            <a:r>
              <a:rPr lang="en-US" altLang="zh-TW" dirty="0"/>
              <a:t> == 10.43.54.65 or </a:t>
            </a:r>
            <a:r>
              <a:rPr lang="en-US" altLang="zh-TW" dirty="0" err="1"/>
              <a:t>ip.dst</a:t>
            </a:r>
            <a:r>
              <a:rPr lang="en-US" altLang="zh-TW" dirty="0"/>
              <a:t> == 10.43.54.65</a:t>
            </a:r>
          </a:p>
          <a:p>
            <a:pPr lvl="1"/>
            <a:r>
              <a:rPr lang="en-US" altLang="zh-TW" dirty="0"/>
              <a:t>Equivalent to </a:t>
            </a:r>
            <a:r>
              <a:rPr lang="en-US" altLang="zh-TW" dirty="0" err="1"/>
              <a:t>ip.addr</a:t>
            </a:r>
            <a:r>
              <a:rPr lang="en-US" altLang="zh-TW" dirty="0"/>
              <a:t> == 10.43.54.65</a:t>
            </a:r>
          </a:p>
          <a:p>
            <a:r>
              <a:rPr lang="en-US" altLang="zh-TW" dirty="0" err="1"/>
              <a:t>ip.src</a:t>
            </a:r>
            <a:r>
              <a:rPr lang="en-US" altLang="zh-TW" dirty="0"/>
              <a:t> != </a:t>
            </a:r>
            <a:r>
              <a:rPr lang="en-US" altLang="zh-TW" dirty="0" err="1"/>
              <a:t>xxx.xxx.xxx.xxx</a:t>
            </a:r>
            <a:r>
              <a:rPr lang="en-US" altLang="zh-TW" dirty="0"/>
              <a:t> &amp;&amp; </a:t>
            </a:r>
            <a:r>
              <a:rPr lang="en-US" altLang="zh-TW" dirty="0" err="1"/>
              <a:t>ip.dst</a:t>
            </a:r>
            <a:r>
              <a:rPr lang="en-US" altLang="zh-TW" dirty="0"/>
              <a:t> != </a:t>
            </a:r>
            <a:r>
              <a:rPr lang="en-US" altLang="zh-TW" dirty="0" err="1"/>
              <a:t>xxx.xxx.xxx.xxx</a:t>
            </a:r>
            <a:r>
              <a:rPr lang="en-US" altLang="zh-TW" dirty="0"/>
              <a:t> &amp;&amp; sip</a:t>
            </a:r>
          </a:p>
          <a:p>
            <a:pPr lvl="1"/>
            <a:r>
              <a:rPr lang="en-US" altLang="zh-TW" dirty="0"/>
              <a:t>Filter by a protocol ( e.g. SIP ) and filter out unwanted IPs</a:t>
            </a:r>
          </a:p>
          <a:p>
            <a:r>
              <a:rPr lang="en-US" altLang="zh-TW" dirty="0" err="1"/>
              <a:t>http.request.uri</a:t>
            </a:r>
            <a:r>
              <a:rPr lang="en-US" altLang="zh-TW" dirty="0"/>
              <a:t> matches "</a:t>
            </a:r>
            <a:r>
              <a:rPr lang="en-US" altLang="zh-TW" dirty="0" err="1"/>
              <a:t>gl</a:t>
            </a:r>
            <a:r>
              <a:rPr lang="en-US" altLang="zh-TW" dirty="0"/>
              <a:t>=se$"</a:t>
            </a:r>
          </a:p>
          <a:p>
            <a:pPr lvl="1"/>
            <a:r>
              <a:rPr lang="en-US" altLang="zh-TW" dirty="0"/>
              <a:t>Match HTTP requests where the last characters in the </a:t>
            </a:r>
            <a:r>
              <a:rPr lang="en-US" altLang="zh-TW" dirty="0" err="1"/>
              <a:t>uri</a:t>
            </a:r>
            <a:r>
              <a:rPr lang="en-US" altLang="zh-TW" dirty="0"/>
              <a:t> are the characters "</a:t>
            </a:r>
            <a:r>
              <a:rPr lang="en-US" altLang="zh-TW" dirty="0" err="1"/>
              <a:t>gl</a:t>
            </a:r>
            <a:r>
              <a:rPr lang="en-US" altLang="zh-TW" dirty="0"/>
              <a:t>=se"</a:t>
            </a:r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EEB85-6BCB-42B8-A929-7359C15FD6A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3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Capture - Options</a:t>
            </a:r>
            <a:endParaRPr lang="zh-TW" alt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411" y="1825625"/>
            <a:ext cx="9207178" cy="4351338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EEB85-6BCB-42B8-A929-7359C15FD6A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18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Capture filter</a:t>
            </a:r>
            <a:endParaRPr lang="zh-TW" alt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584" y="1825625"/>
            <a:ext cx="8558831" cy="4351338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EEB85-6BCB-42B8-A929-7359C15FD6A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61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Start capturing</a:t>
            </a:r>
            <a:endParaRPr lang="zh-TW" alt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93" y="1825625"/>
            <a:ext cx="9179214" cy="4351338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EEB85-6BCB-42B8-A929-7359C15FD6A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3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713</Words>
  <Application>Microsoft Office PowerPoint</Application>
  <PresentationFormat>Widescreen</PresentationFormat>
  <Paragraphs>130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新細明體</vt:lpstr>
      <vt:lpstr>Arial</vt:lpstr>
      <vt:lpstr>Calibri</vt:lpstr>
      <vt:lpstr>Calibri Light</vt:lpstr>
      <vt:lpstr>Office Theme</vt:lpstr>
      <vt:lpstr>Wireshark</vt:lpstr>
      <vt:lpstr>Introduction</vt:lpstr>
      <vt:lpstr>WinPcap vs. Wireshark</vt:lpstr>
      <vt:lpstr>Capture Filter of libpcap</vt:lpstr>
      <vt:lpstr>Display Filter of Wireshark</vt:lpstr>
      <vt:lpstr>Display Filter (cont.)</vt:lpstr>
      <vt:lpstr>Capture - Options</vt:lpstr>
      <vt:lpstr>Capture filter</vt:lpstr>
      <vt:lpstr>Start capturing</vt:lpstr>
      <vt:lpstr>Network Header Steganography</vt:lpstr>
      <vt:lpstr>SELECT FROM</vt:lpstr>
      <vt:lpstr>INJECT stream/file WITH method ONTO pcap;</vt:lpstr>
      <vt:lpstr>Grouping</vt:lpstr>
      <vt:lpstr>檢測組 Steganalysis (Chi-Square, RS)</vt:lpstr>
      <vt:lpstr>隱寫組 Steganography (LSB, IPv6_EH)</vt:lpstr>
      <vt:lpstr>讀寫組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Wireshark</dc:title>
  <dc:creator>solomon</dc:creator>
  <cp:lastModifiedBy>solomon</cp:lastModifiedBy>
  <cp:revision>21</cp:revision>
  <cp:lastPrinted>2024-05-06T14:59:18Z</cp:lastPrinted>
  <dcterms:created xsi:type="dcterms:W3CDTF">2024-05-06T14:17:11Z</dcterms:created>
  <dcterms:modified xsi:type="dcterms:W3CDTF">2024-05-09T09:34:02Z</dcterms:modified>
</cp:coreProperties>
</file>