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8" d="100"/>
          <a:sy n="88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DF9730-AC2D-430F-8A5F-1E98F57D3B78}" type="datetimeFigureOut">
              <a:rPr lang="zh-TW" altLang="en-US" smtClean="0"/>
              <a:t>2023/7/7</a:t>
            </a:fld>
            <a:endParaRPr lang="zh-TW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TW" smtClean="0"/>
              <a:t>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5855F7-DCA4-48A3-A262-A6BF4398D8D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304367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datatracker.ietf.org/doc/html/rfc3428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u="sng">
                <a:solidFill>
                  <a:schemeClr val="hlink"/>
                </a:solidFill>
                <a:hlinkClick r:id="rId3"/>
              </a:rPr>
              <a:t>https://datatracker.ietf.org/doc/html/rfc3428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807838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243952210d6_0_2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243952210d6_0_2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060233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43952210d6_0_2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243952210d6_0_2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118536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243952210d6_0_2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243952210d6_0_2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023610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753810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243952210d6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243952210d6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666854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243952210d6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243952210d6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79251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243952210d6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243952210d6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601794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243952210d6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243952210d6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rgbClr val="222222"/>
                </a:solidFill>
                <a:highlight>
                  <a:srgbClr val="FFFFFF"/>
                </a:highlight>
              </a:rPr>
              <a:t> A dialog is a peer-to-peer SIP relationship between two UAs that persists for some time. A dialog is established by SIP messages, such as a 2xx response to an INVITE request. When a session is initiated with an INVITE, each 1xx or 2xx response from a distinct UAS creates a dialog, and if that response completes the offer/answer exchange, it also creates a session. As a result, each session is "associated" with a single dialog - the one which resulted in its creation.</a:t>
            </a:r>
            <a:endParaRPr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222222"/>
              </a:solidFill>
              <a:highlight>
                <a:srgbClr val="FFFFFF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39888392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0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920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920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920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920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</a:pPr>
            <a:fld id="{761437B5-5B77-462D-B001-21BE074A30FA}" type="slidenum">
              <a:rPr lang="zh-TW" altLang="en-US">
                <a:latin typeface="Tahoma" panose="020B0604030504040204" pitchFamily="34" charset="0"/>
              </a:rPr>
              <a:pPr eaLnBrk="1" hangingPunct="1">
                <a:spcBef>
                  <a:spcPct val="0"/>
                </a:spcBef>
              </a:pPr>
              <a:t>6</a:t>
            </a:fld>
            <a:endParaRPr lang="en-US" altLang="zh-TW">
              <a:latin typeface="Tahoma" panose="020B0604030504040204" pitchFamily="34" charset="0"/>
            </a:endParaRPr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4692650"/>
            <a:ext cx="4945062" cy="44481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zh-TW" altLang="en-US" smtClean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716657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0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920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920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920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920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</a:pPr>
            <a:fld id="{0E184224-4046-42E7-ACE1-F965FAEE67E5}" type="slidenum">
              <a:rPr lang="zh-TW" altLang="en-US">
                <a:latin typeface="Tahoma" panose="020B0604030504040204" pitchFamily="34" charset="0"/>
              </a:rPr>
              <a:pPr eaLnBrk="1" hangingPunct="1">
                <a:spcBef>
                  <a:spcPct val="0"/>
                </a:spcBef>
              </a:pPr>
              <a:t>7</a:t>
            </a:fld>
            <a:endParaRPr lang="en-US" altLang="zh-TW">
              <a:latin typeface="Tahoma" panose="020B0604030504040204" pitchFamily="34" charset="0"/>
            </a:endParaRPr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4688" y="4692650"/>
            <a:ext cx="5395912" cy="44481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zh-TW" altLang="en-US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==============第一次進來================</a:t>
            </a:r>
          </a:p>
          <a:p>
            <a:pPr eaLnBrk="1" hangingPunct="1">
              <a:lnSpc>
                <a:spcPct val="90000"/>
              </a:lnSpc>
            </a:pPr>
            <a:r>
              <a:rPr lang="zh-TW" altLang="en-US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這個圖是</a:t>
            </a:r>
            <a:r>
              <a:rPr lang="en-US" altLang="zh-TW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SIP</a:t>
            </a:r>
            <a:r>
              <a:rPr lang="zh-TW" altLang="en-US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元件的集大成…</a:t>
            </a:r>
          </a:p>
          <a:p>
            <a:pPr eaLnBrk="1" hangingPunct="1">
              <a:lnSpc>
                <a:spcPct val="90000"/>
              </a:lnSpc>
            </a:pPr>
            <a:r>
              <a:rPr lang="zh-TW" altLang="en-US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左下和右下兩個就是所謂的網路電話, 中間有一大堆的</a:t>
            </a:r>
            <a:r>
              <a:rPr lang="en-US" altLang="zh-TW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server…</a:t>
            </a:r>
          </a:p>
          <a:p>
            <a:pPr eaLnBrk="1" hangingPunct="1">
              <a:lnSpc>
                <a:spcPct val="90000"/>
              </a:lnSpc>
            </a:pPr>
            <a:r>
              <a:rPr lang="zh-TW" altLang="en-US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這個圖先大概看一下就好, 後面會有各種元件的詳細介紹</a:t>
            </a:r>
          </a:p>
          <a:p>
            <a:pPr eaLnBrk="1" hangingPunct="1">
              <a:lnSpc>
                <a:spcPct val="90000"/>
              </a:lnSpc>
            </a:pPr>
            <a:endParaRPr lang="zh-TW" altLang="en-US" sz="1000" smtClean="0">
              <a:latin typeface="Arial" panose="020B0604020202020204" pitchFamily="34" charset="0"/>
              <a:ea typeface="新細明體" panose="02020500000000000000" pitchFamily="18" charset="-120"/>
            </a:endParaRPr>
          </a:p>
          <a:p>
            <a:pPr eaLnBrk="1" hangingPunct="1">
              <a:lnSpc>
                <a:spcPct val="90000"/>
              </a:lnSpc>
            </a:pPr>
            <a:r>
              <a:rPr lang="zh-TW" altLang="en-US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==============第二次進來================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TW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Ok, </a:t>
            </a:r>
            <a:r>
              <a:rPr lang="zh-TW" altLang="en-US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我們剛剛已經看過各種元件的功能了, 那我們回來再看一次這張圖</a:t>
            </a:r>
          </a:p>
          <a:p>
            <a:pPr eaLnBrk="1" hangingPunct="1">
              <a:lnSpc>
                <a:spcPct val="90000"/>
              </a:lnSpc>
            </a:pPr>
            <a:r>
              <a:rPr lang="zh-TW" altLang="en-US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這邊有兩個</a:t>
            </a:r>
            <a:r>
              <a:rPr lang="en-US" altLang="zh-TW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UA, </a:t>
            </a:r>
            <a:r>
              <a:rPr lang="zh-TW" altLang="en-US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然後中間這三台是</a:t>
            </a:r>
            <a:r>
              <a:rPr lang="en-US" altLang="zh-TW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Proxy, </a:t>
            </a:r>
            <a:r>
              <a:rPr lang="zh-TW" altLang="en-US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左上角有個</a:t>
            </a:r>
            <a:r>
              <a:rPr lang="en-US" altLang="zh-TW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redirect server, </a:t>
            </a:r>
            <a:r>
              <a:rPr lang="zh-TW" altLang="en-US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右上角是</a:t>
            </a:r>
            <a:r>
              <a:rPr lang="en-US" altLang="zh-TW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location server</a:t>
            </a:r>
          </a:p>
          <a:p>
            <a:pPr eaLnBrk="1" hangingPunct="1">
              <a:lnSpc>
                <a:spcPct val="90000"/>
              </a:lnSpc>
            </a:pPr>
            <a:r>
              <a:rPr lang="zh-TW" altLang="en-US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我們可以看到 像</a:t>
            </a:r>
            <a:r>
              <a:rPr lang="en-US" altLang="zh-TW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redirect server</a:t>
            </a:r>
            <a:r>
              <a:rPr lang="zh-TW" altLang="en-US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和這台</a:t>
            </a:r>
            <a:r>
              <a:rPr lang="en-US" altLang="zh-TW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proxy (use pointer)</a:t>
            </a:r>
            <a:r>
              <a:rPr lang="zh-TW" altLang="en-US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以及這一台</a:t>
            </a:r>
            <a:r>
              <a:rPr lang="en-US" altLang="zh-TW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proxy (use pointer)</a:t>
            </a:r>
            <a:r>
              <a:rPr lang="zh-TW" altLang="en-US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都和</a:t>
            </a:r>
            <a:r>
              <a:rPr lang="en-US" altLang="zh-TW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location server</a:t>
            </a:r>
            <a:r>
              <a:rPr lang="zh-TW" altLang="en-US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結合在一起,</a:t>
            </a:r>
          </a:p>
          <a:p>
            <a:pPr eaLnBrk="1" hangingPunct="1">
              <a:lnSpc>
                <a:spcPct val="90000"/>
              </a:lnSpc>
            </a:pPr>
            <a:r>
              <a:rPr lang="zh-TW" altLang="en-US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而這台</a:t>
            </a:r>
            <a:r>
              <a:rPr lang="en-US" altLang="zh-TW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proxy</a:t>
            </a:r>
            <a:r>
              <a:rPr lang="zh-TW" altLang="en-US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沒有</a:t>
            </a:r>
            <a:r>
              <a:rPr lang="en-US" altLang="zh-TW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redirect server, </a:t>
            </a:r>
            <a:r>
              <a:rPr lang="zh-TW" altLang="en-US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所以他上面有一台</a:t>
            </a:r>
            <a:r>
              <a:rPr lang="en-US" altLang="zh-TW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redirect server</a:t>
            </a:r>
            <a:r>
              <a:rPr lang="zh-TW" altLang="en-US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給他查詢資料用…</a:t>
            </a:r>
          </a:p>
          <a:p>
            <a:pPr eaLnBrk="1" hangingPunct="1">
              <a:lnSpc>
                <a:spcPct val="90000"/>
              </a:lnSpc>
            </a:pPr>
            <a:r>
              <a:rPr lang="zh-TW" altLang="en-US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要注意的是 這邊的</a:t>
            </a:r>
            <a:r>
              <a:rPr lang="en-US" altLang="zh-TW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SIP</a:t>
            </a:r>
            <a:r>
              <a:rPr lang="zh-TW" altLang="en-US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訊息畫的稍嫌簡略了, 事實上應該是要有 </a:t>
            </a:r>
            <a:r>
              <a:rPr lang="en-US" altLang="zh-TW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INVITE, 200 OK, </a:t>
            </a:r>
            <a:r>
              <a:rPr lang="zh-TW" altLang="en-US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然後</a:t>
            </a:r>
            <a:r>
              <a:rPr lang="en-US" altLang="zh-TW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ACK…</a:t>
            </a:r>
          </a:p>
          <a:p>
            <a:pPr eaLnBrk="1" hangingPunct="1">
              <a:lnSpc>
                <a:spcPct val="90000"/>
              </a:lnSpc>
            </a:pPr>
            <a:endParaRPr lang="en-US" altLang="zh-TW" sz="1000" smtClean="0">
              <a:latin typeface="Arial" panose="020B0604020202020204" pitchFamily="34" charset="0"/>
              <a:ea typeface="新細明體" panose="02020500000000000000" pitchFamily="18" charset="-120"/>
            </a:endParaRPr>
          </a:p>
          <a:p>
            <a:pPr eaLnBrk="1" hangingPunct="1">
              <a:lnSpc>
                <a:spcPct val="90000"/>
              </a:lnSpc>
            </a:pPr>
            <a:r>
              <a:rPr lang="zh-TW" altLang="en-US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假設左邊的</a:t>
            </a:r>
            <a:r>
              <a:rPr lang="en-US" altLang="zh-TW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UAC</a:t>
            </a:r>
            <a:r>
              <a:rPr lang="zh-TW" altLang="en-US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要打電話給</a:t>
            </a:r>
            <a:r>
              <a:rPr lang="en-US" altLang="zh-TW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UAS</a:t>
            </a:r>
          </a:p>
          <a:p>
            <a:pPr eaLnBrk="1" hangingPunct="1">
              <a:lnSpc>
                <a:spcPct val="90000"/>
              </a:lnSpc>
            </a:pPr>
            <a:r>
              <a:rPr lang="zh-TW" altLang="en-US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所以一開始</a:t>
            </a:r>
            <a:r>
              <a:rPr lang="en-US" altLang="zh-TW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UAC</a:t>
            </a:r>
            <a:r>
              <a:rPr lang="zh-TW" altLang="en-US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送出邀請的訊息, 經過第一台</a:t>
            </a:r>
            <a:r>
              <a:rPr lang="en-US" altLang="zh-TW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proxy server, </a:t>
            </a:r>
            <a:r>
              <a:rPr lang="zh-TW" altLang="en-US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可是他不知道</a:t>
            </a:r>
            <a:r>
              <a:rPr lang="en-US" altLang="zh-TW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UAS</a:t>
            </a:r>
            <a:r>
              <a:rPr lang="zh-TW" altLang="en-US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在哪裡, 所以就把訊息丟給</a:t>
            </a:r>
            <a:r>
              <a:rPr lang="en-US" altLang="zh-TW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redirect server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TW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Redirect server</a:t>
            </a:r>
            <a:r>
              <a:rPr lang="zh-TW" altLang="en-US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可能不知道, 或者可能給一個</a:t>
            </a:r>
            <a:r>
              <a:rPr lang="en-US" altLang="zh-TW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UAS</a:t>
            </a:r>
            <a:r>
              <a:rPr lang="zh-TW" altLang="en-US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可能在的位置, 於是這台</a:t>
            </a:r>
            <a:r>
              <a:rPr lang="en-US" altLang="zh-TW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Proxy server</a:t>
            </a:r>
            <a:r>
              <a:rPr lang="zh-TW" altLang="en-US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就送到第二台</a:t>
            </a:r>
            <a:r>
              <a:rPr lang="en-US" altLang="zh-TW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proxy server</a:t>
            </a:r>
          </a:p>
          <a:p>
            <a:pPr eaLnBrk="1" hangingPunct="1">
              <a:lnSpc>
                <a:spcPct val="90000"/>
              </a:lnSpc>
            </a:pPr>
            <a:r>
              <a:rPr lang="zh-TW" altLang="en-US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第二台</a:t>
            </a:r>
            <a:r>
              <a:rPr lang="en-US" altLang="zh-TW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proxy</a:t>
            </a:r>
            <a:r>
              <a:rPr lang="zh-TW" altLang="en-US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再去問問</a:t>
            </a:r>
            <a:r>
              <a:rPr lang="en-US" altLang="zh-TW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location server, location server</a:t>
            </a:r>
            <a:r>
              <a:rPr lang="zh-TW" altLang="en-US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也可能回給他不知道, 或是</a:t>
            </a:r>
            <a:r>
              <a:rPr lang="en-US" altLang="zh-TW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UAS</a:t>
            </a:r>
            <a:r>
              <a:rPr lang="zh-TW" altLang="en-US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可能在的位置</a:t>
            </a:r>
          </a:p>
          <a:p>
            <a:pPr eaLnBrk="1" hangingPunct="1">
              <a:lnSpc>
                <a:spcPct val="90000"/>
              </a:lnSpc>
            </a:pPr>
            <a:r>
              <a:rPr lang="zh-TW" altLang="en-US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於是這個訊息再被送到第三台</a:t>
            </a:r>
            <a:r>
              <a:rPr lang="en-US" altLang="zh-TW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proxy server, </a:t>
            </a:r>
            <a:r>
              <a:rPr lang="zh-TW" altLang="en-US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這台</a:t>
            </a:r>
            <a:r>
              <a:rPr lang="en-US" altLang="zh-TW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proxy</a:t>
            </a:r>
            <a:r>
              <a:rPr lang="zh-TW" altLang="en-US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知道</a:t>
            </a:r>
            <a:r>
              <a:rPr lang="en-US" altLang="zh-TW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UAS</a:t>
            </a:r>
            <a:r>
              <a:rPr lang="zh-TW" altLang="en-US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的位置 所以就可以把訊息送給</a:t>
            </a:r>
            <a:r>
              <a:rPr lang="en-US" altLang="zh-TW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UAS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TW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UAS</a:t>
            </a:r>
            <a:r>
              <a:rPr lang="zh-TW" altLang="en-US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的回應訊息會沿著邀請的訊息倒著回去, </a:t>
            </a:r>
          </a:p>
          <a:p>
            <a:pPr eaLnBrk="1" hangingPunct="1">
              <a:lnSpc>
                <a:spcPct val="90000"/>
              </a:lnSpc>
            </a:pPr>
            <a:endParaRPr lang="zh-TW" altLang="en-US" sz="1000" smtClean="0">
              <a:latin typeface="Arial" panose="020B0604020202020204" pitchFamily="34" charset="0"/>
              <a:ea typeface="新細明體" panose="02020500000000000000" pitchFamily="18" charset="-120"/>
            </a:endParaRPr>
          </a:p>
          <a:p>
            <a:pPr eaLnBrk="1" hangingPunct="1">
              <a:lnSpc>
                <a:spcPct val="90000"/>
              </a:lnSpc>
            </a:pPr>
            <a:r>
              <a:rPr lang="zh-TW" altLang="en-US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通話建立後, </a:t>
            </a:r>
            <a:r>
              <a:rPr lang="en-US" altLang="zh-TW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UAS</a:t>
            </a:r>
            <a:r>
              <a:rPr lang="zh-TW" altLang="en-US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和</a:t>
            </a:r>
            <a:r>
              <a:rPr lang="en-US" altLang="zh-TW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UAC</a:t>
            </a:r>
            <a:r>
              <a:rPr lang="zh-TW" altLang="en-US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在講話的資料就可以不用經由這些</a:t>
            </a:r>
            <a:r>
              <a:rPr lang="en-US" altLang="zh-TW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server</a:t>
            </a:r>
            <a:r>
              <a:rPr lang="zh-TW" altLang="en-US" sz="1000" smtClean="0">
                <a:latin typeface="Arial" panose="020B0604020202020204" pitchFamily="34" charset="0"/>
                <a:ea typeface="新細明體" panose="02020500000000000000" pitchFamily="18" charset="-120"/>
              </a:rPr>
              <a:t>了…</a:t>
            </a:r>
          </a:p>
        </p:txBody>
      </p:sp>
    </p:spTree>
    <p:extLst>
      <p:ext uri="{BB962C8B-B14F-4D97-AF65-F5344CB8AC3E}">
        <p14:creationId xmlns:p14="http://schemas.microsoft.com/office/powerpoint/2010/main" val="3276636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243952210d6_0_2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243952210d6_0_2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546268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243952210d6_0_2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243952210d6_0_2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712897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TW" smtClean="0"/>
              <a:t>Click to edit Master subtitle style</a:t>
            </a:r>
            <a:endParaRPr lang="zh-TW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136A2-826A-42FD-A9C2-C4278BAAC8E5}" type="datetime1">
              <a:rPr lang="zh-TW" altLang="en-US" smtClean="0"/>
              <a:t>2023/7/7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34CEC-C39A-4925-B828-59EFB871A7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3647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TW" smtClean="0"/>
              <a:t>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659CA-37F9-4AB5-96DF-B850C56D4ED7}" type="datetime1">
              <a:rPr lang="zh-TW" altLang="en-US" smtClean="0"/>
              <a:t>2023/7/7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34CEC-C39A-4925-B828-59EFB871A7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77482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zh-TW" smtClean="0"/>
              <a:t>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DE3A6-0190-4E25-A66C-A48D944281A0}" type="datetime1">
              <a:rPr lang="zh-TW" altLang="en-US" smtClean="0"/>
              <a:t>2023/7/7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34CEC-C39A-4925-B828-59EFB871A7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24389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0242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TW" smtClean="0"/>
              <a:t>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1E5C7-C2E2-4E93-A358-E2E2BDB07415}" type="datetime1">
              <a:rPr lang="zh-TW" altLang="en-US" smtClean="0"/>
              <a:t>2023/7/7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34CEC-C39A-4925-B828-59EFB871A7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39704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TW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A35F9-5F9C-447D-BE2C-1D63E38ABB90}" type="datetime1">
              <a:rPr lang="zh-TW" altLang="en-US" smtClean="0"/>
              <a:t>2023/7/7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34CEC-C39A-4925-B828-59EFB871A7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3991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zh-TW" smtClean="0"/>
              <a:t>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altLang="zh-TW" smtClean="0"/>
              <a:t>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AE858-2C2E-4DC7-BA85-49897F08083D}" type="datetime1">
              <a:rPr lang="zh-TW" altLang="en-US" smtClean="0"/>
              <a:t>2023/7/7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34CEC-C39A-4925-B828-59EFB871A7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74014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zh-TW" smtClean="0"/>
              <a:t>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altLang="zh-TW" smtClean="0"/>
              <a:t>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4592C-E1CC-41E1-8679-8D07827A570D}" type="datetime1">
              <a:rPr lang="zh-TW" altLang="en-US" smtClean="0"/>
              <a:t>2023/7/7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34CEC-C39A-4925-B828-59EFB871A7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17143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8C8E1-AD74-41E9-829D-D41E6536B1F7}" type="datetime1">
              <a:rPr lang="zh-TW" altLang="en-US" smtClean="0"/>
              <a:t>2023/7/7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34CEC-C39A-4925-B828-59EFB871A7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52060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AD925-B799-4930-9860-C8C588A23384}" type="datetime1">
              <a:rPr lang="zh-TW" altLang="en-US" smtClean="0"/>
              <a:t>2023/7/7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34CEC-C39A-4925-B828-59EFB871A7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14505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TW" smtClean="0"/>
              <a:t>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TW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A7E0B-64D8-4393-BB84-47900C459A47}" type="datetime1">
              <a:rPr lang="zh-TW" altLang="en-US" smtClean="0"/>
              <a:t>2023/7/7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34CEC-C39A-4925-B828-59EFB871A7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04517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TW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FE143-15BA-482E-8C8C-4B9E05E76CEF}" type="datetime1">
              <a:rPr lang="zh-TW" altLang="en-US" smtClean="0"/>
              <a:t>2023/7/7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34CEC-C39A-4925-B828-59EFB871A7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78748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TW" smtClean="0"/>
              <a:t>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9484AA-02D5-4346-9084-B5742BC2ACF5}" type="datetime1">
              <a:rPr lang="zh-TW" altLang="en-US" smtClean="0"/>
              <a:t>2023/7/7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34CEC-C39A-4925-B828-59EFB871A7F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98732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2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5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>
              <a:spcBef>
                <a:spcPts val="0"/>
              </a:spcBef>
              <a:buSzPts val="990"/>
            </a:pPr>
            <a:r>
              <a:rPr lang="en-US" altLang="zh-TW" sz="4800" b="1" dirty="0">
                <a:latin typeface="Open Sans"/>
                <a:ea typeface="Open Sans"/>
                <a:cs typeface="Open Sans"/>
                <a:sym typeface="Open Sans"/>
              </a:rPr>
              <a:t>RFC 3428</a:t>
            </a:r>
            <a:endParaRPr sz="4800" b="1" dirty="0">
              <a:latin typeface="Open Sans"/>
              <a:ea typeface="Open Sans"/>
              <a:cs typeface="Open Sans"/>
              <a:sym typeface="Open Sans"/>
            </a:endParaRPr>
          </a:p>
          <a:p>
            <a:pPr>
              <a:spcBef>
                <a:spcPts val="0"/>
              </a:spcBef>
              <a:buSzPts val="990"/>
            </a:pPr>
            <a:r>
              <a:rPr lang="en-US" altLang="zh-TW" sz="4800" b="1" dirty="0">
                <a:latin typeface="Open Sans"/>
                <a:ea typeface="Open Sans"/>
                <a:cs typeface="Open Sans"/>
                <a:sym typeface="Open Sans"/>
              </a:rPr>
              <a:t>SIP Extension for Instant Messaging</a:t>
            </a:r>
            <a:endParaRPr sz="4800" b="1"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53172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>
              <a:lnSpc>
                <a:spcPct val="80000"/>
              </a:lnSpc>
              <a:spcBef>
                <a:spcPts val="0"/>
              </a:spcBef>
              <a:buClr>
                <a:schemeClr val="dk1"/>
              </a:buClr>
              <a:buSzPts val="935"/>
            </a:pPr>
            <a:r>
              <a:rPr lang="en-US" altLang="zh-TW" sz="2667" dirty="0"/>
              <a:t>B. Campbell, J. Rosenberg, H. Schulzrinne, </a:t>
            </a:r>
            <a:endParaRPr sz="2667" dirty="0"/>
          </a:p>
          <a:p>
            <a:pPr>
              <a:lnSpc>
                <a:spcPct val="80000"/>
              </a:lnSpc>
              <a:spcBef>
                <a:spcPts val="0"/>
              </a:spcBef>
              <a:buClr>
                <a:schemeClr val="dk1"/>
              </a:buClr>
              <a:buSzPts val="935"/>
            </a:pPr>
            <a:r>
              <a:rPr lang="en-US" altLang="zh-TW" sz="2667" dirty="0"/>
              <a:t>C. Huitema,  D. Gurle </a:t>
            </a:r>
          </a:p>
          <a:p>
            <a:pPr>
              <a:lnSpc>
                <a:spcPct val="80000"/>
              </a:lnSpc>
              <a:buClr>
                <a:schemeClr val="dk1"/>
              </a:buClr>
              <a:buSzPts val="935"/>
            </a:pPr>
            <a:r>
              <a:rPr lang="zh-TW" altLang="zh-TW" sz="2667" dirty="0">
                <a:ea typeface="Open Sans"/>
                <a:cs typeface="Open Sans"/>
                <a:sym typeface="Open Sans"/>
              </a:rPr>
              <a:t>December 2002</a:t>
            </a:r>
            <a:endParaRPr sz="2667" dirty="0"/>
          </a:p>
        </p:txBody>
      </p:sp>
      <p:sp>
        <p:nvSpPr>
          <p:cNvPr id="56" name="Google Shape;56;p1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rmAutofit/>
          </a:bodyPr>
          <a:lstStyle/>
          <a:p>
            <a:fld id="{00000000-1234-1234-1234-123412341234}" type="slidenum">
              <a:rPr lang="en-US" altLang="zh-TW"/>
              <a:pPr/>
              <a:t>1</a:t>
            </a:fld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subTitle" idx="1"/>
          </p:nvPr>
        </p:nvSpPr>
        <p:spPr>
          <a:xfrm>
            <a:off x="0" y="6159433"/>
            <a:ext cx="9024800" cy="641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rmAutofit/>
          </a:bodyPr>
          <a:lstStyle/>
          <a:p>
            <a:pPr algn="l">
              <a:lnSpc>
                <a:spcPct val="80000"/>
              </a:lnSpc>
              <a:spcBef>
                <a:spcPts val="0"/>
              </a:spcBef>
              <a:buClr>
                <a:schemeClr val="dk1"/>
              </a:buClr>
              <a:buSzPts val="935"/>
            </a:pPr>
            <a:r>
              <a:rPr lang="zh-TW" altLang="en-US" sz="2133" dirty="0"/>
              <a:t>劉冠伶 </a:t>
            </a:r>
            <a:r>
              <a:rPr lang="en-US" altLang="zh-TW" sz="2133" dirty="0"/>
              <a:t>2023/05/19</a:t>
            </a:r>
            <a:endParaRPr sz="2133" dirty="0"/>
          </a:p>
        </p:txBody>
      </p:sp>
    </p:spTree>
    <p:extLst>
      <p:ext uri="{BB962C8B-B14F-4D97-AF65-F5344CB8AC3E}">
        <p14:creationId xmlns:p14="http://schemas.microsoft.com/office/powerpoint/2010/main" val="904517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r>
              <a:rPr lang="zh-TW" b="1">
                <a:latin typeface="Open Sans"/>
                <a:ea typeface="Open Sans"/>
                <a:cs typeface="Open Sans"/>
                <a:sym typeface="Open Sans"/>
              </a:rPr>
              <a:t>Example</a:t>
            </a:r>
            <a:endParaRPr b="1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58" name="Google Shape;158;p27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 marL="0" indent="0">
              <a:spcAft>
                <a:spcPts val="1600"/>
              </a:spcAft>
              <a:buNone/>
            </a:pPr>
            <a:endParaRPr/>
          </a:p>
        </p:txBody>
      </p:sp>
      <p:sp>
        <p:nvSpPr>
          <p:cNvPr id="159" name="Google Shape;159;p2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rmAutofit/>
          </a:bodyPr>
          <a:lstStyle/>
          <a:p>
            <a:fld id="{00000000-1234-1234-1234-123412341234}" type="slidenum">
              <a:rPr lang="en-US" altLang="zh-TW"/>
              <a:pPr/>
              <a:t>10</a:t>
            </a:fld>
            <a:endParaRPr/>
          </a:p>
        </p:txBody>
      </p:sp>
      <p:pic>
        <p:nvPicPr>
          <p:cNvPr id="160" name="Google Shape;160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2600" y="1452033"/>
            <a:ext cx="11226800" cy="4724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24871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67313" y="3981567"/>
            <a:ext cx="4414388" cy="2236067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2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r>
              <a:rPr lang="zh-TW" b="1">
                <a:latin typeface="Open Sans"/>
                <a:ea typeface="Open Sans"/>
                <a:cs typeface="Open Sans"/>
                <a:sym typeface="Open Sans"/>
              </a:rPr>
              <a:t>Example (Cont.)</a:t>
            </a:r>
            <a:endParaRPr b="1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67" name="Google Shape;167;p28"/>
          <p:cNvSpPr txBox="1">
            <a:spLocks noGrp="1"/>
          </p:cNvSpPr>
          <p:nvPr>
            <p:ph type="body" idx="1"/>
          </p:nvPr>
        </p:nvSpPr>
        <p:spPr>
          <a:xfrm>
            <a:off x="415600" y="1356967"/>
            <a:ext cx="7054000" cy="5205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lnSpc>
                <a:spcPct val="95000"/>
              </a:lnSpc>
              <a:spcBef>
                <a:spcPts val="1333"/>
              </a:spcBef>
              <a:buSzPts val="605"/>
              <a:buNone/>
            </a:pPr>
            <a:r>
              <a:rPr lang="en-US" altLang="zh-TW" sz="1733">
                <a:highlight>
                  <a:srgbClr val="CFE2F3"/>
                </a:highlight>
              </a:rPr>
              <a:t>F1 MESSAGE  User1 -&gt; Proxy</a:t>
            </a:r>
            <a:endParaRPr sz="1733">
              <a:highlight>
                <a:srgbClr val="CFE2F3"/>
              </a:highlight>
            </a:endParaRPr>
          </a:p>
          <a:p>
            <a:pPr marL="0" indent="0">
              <a:lnSpc>
                <a:spcPct val="95000"/>
              </a:lnSpc>
              <a:spcBef>
                <a:spcPts val="1333"/>
              </a:spcBef>
              <a:buSzPts val="605"/>
              <a:buNone/>
            </a:pPr>
            <a:r>
              <a:rPr lang="zh-TW" altLang="en-US" sz="1733"/>
              <a:t> </a:t>
            </a:r>
            <a:r>
              <a:rPr lang="en-US" altLang="zh-TW" sz="1733"/>
              <a:t>MESSAGE sip:user2@domain.com SIP/2.0</a:t>
            </a:r>
            <a:endParaRPr sz="1733"/>
          </a:p>
          <a:p>
            <a:pPr marL="0" indent="0">
              <a:lnSpc>
                <a:spcPct val="95000"/>
              </a:lnSpc>
              <a:spcBef>
                <a:spcPts val="1333"/>
              </a:spcBef>
              <a:buClr>
                <a:schemeClr val="dk1"/>
              </a:buClr>
              <a:buSzPts val="605"/>
              <a:buNone/>
            </a:pPr>
            <a:r>
              <a:rPr lang="zh-TW" altLang="en-US" sz="1733"/>
              <a:t> </a:t>
            </a:r>
            <a:r>
              <a:rPr lang="en-US" altLang="zh-TW" sz="1733"/>
              <a:t>Via: SIP/2.0/TCP user1pc.domain.com;branch=z9hG4bK776sgdkse</a:t>
            </a:r>
            <a:endParaRPr sz="1733"/>
          </a:p>
          <a:p>
            <a:pPr marL="0" indent="0">
              <a:lnSpc>
                <a:spcPct val="95000"/>
              </a:lnSpc>
              <a:spcBef>
                <a:spcPts val="1333"/>
              </a:spcBef>
              <a:buClr>
                <a:schemeClr val="dk1"/>
              </a:buClr>
              <a:buSzPts val="605"/>
              <a:buNone/>
            </a:pPr>
            <a:r>
              <a:rPr lang="zh-TW" altLang="en-US" sz="1733"/>
              <a:t> </a:t>
            </a:r>
            <a:r>
              <a:rPr lang="en-US" altLang="zh-TW" sz="1733"/>
              <a:t>Max-Forwards: 70</a:t>
            </a:r>
            <a:endParaRPr sz="1733"/>
          </a:p>
          <a:p>
            <a:pPr marL="0" indent="0">
              <a:lnSpc>
                <a:spcPct val="95000"/>
              </a:lnSpc>
              <a:spcBef>
                <a:spcPts val="1333"/>
              </a:spcBef>
              <a:buClr>
                <a:schemeClr val="dk1"/>
              </a:buClr>
              <a:buSzPts val="605"/>
              <a:buNone/>
            </a:pPr>
            <a:r>
              <a:rPr lang="zh-TW" altLang="en-US" sz="1733"/>
              <a:t> </a:t>
            </a:r>
            <a:r>
              <a:rPr lang="en-US" altLang="zh-TW" sz="1733"/>
              <a:t>From: sip:user1@domain.com;tag=49583</a:t>
            </a:r>
            <a:endParaRPr sz="1733"/>
          </a:p>
          <a:p>
            <a:pPr marL="0" indent="0">
              <a:lnSpc>
                <a:spcPct val="95000"/>
              </a:lnSpc>
              <a:spcBef>
                <a:spcPts val="1333"/>
              </a:spcBef>
              <a:buClr>
                <a:schemeClr val="dk1"/>
              </a:buClr>
              <a:buSzPts val="605"/>
              <a:buNone/>
            </a:pPr>
            <a:r>
              <a:rPr lang="zh-TW" altLang="en-US" sz="1733"/>
              <a:t> </a:t>
            </a:r>
            <a:r>
              <a:rPr lang="en-US" altLang="zh-TW" sz="1733"/>
              <a:t>To: sip:user2@domain.com</a:t>
            </a:r>
            <a:endParaRPr sz="1733"/>
          </a:p>
          <a:p>
            <a:pPr marL="0" indent="0">
              <a:lnSpc>
                <a:spcPct val="95000"/>
              </a:lnSpc>
              <a:spcBef>
                <a:spcPts val="1333"/>
              </a:spcBef>
              <a:buClr>
                <a:schemeClr val="dk1"/>
              </a:buClr>
              <a:buSzPts val="605"/>
              <a:buNone/>
            </a:pPr>
            <a:r>
              <a:rPr lang="zh-TW" altLang="en-US" sz="1733"/>
              <a:t> </a:t>
            </a:r>
            <a:r>
              <a:rPr lang="en-US" altLang="zh-TW" sz="1733"/>
              <a:t>Call-ID: asd88asd77a@1.2.3.4</a:t>
            </a:r>
            <a:endParaRPr sz="1733"/>
          </a:p>
          <a:p>
            <a:pPr marL="0" indent="0">
              <a:lnSpc>
                <a:spcPct val="95000"/>
              </a:lnSpc>
              <a:spcBef>
                <a:spcPts val="1333"/>
              </a:spcBef>
              <a:buClr>
                <a:schemeClr val="dk1"/>
              </a:buClr>
              <a:buSzPts val="605"/>
              <a:buNone/>
            </a:pPr>
            <a:r>
              <a:rPr lang="zh-TW" altLang="en-US" sz="1733"/>
              <a:t> </a:t>
            </a:r>
            <a:r>
              <a:rPr lang="en-US" altLang="zh-TW" sz="1733"/>
              <a:t>CSeq: 1 MESSAGE</a:t>
            </a:r>
            <a:endParaRPr sz="1733"/>
          </a:p>
          <a:p>
            <a:pPr marL="0" indent="0">
              <a:lnSpc>
                <a:spcPct val="95000"/>
              </a:lnSpc>
              <a:spcBef>
                <a:spcPts val="1333"/>
              </a:spcBef>
              <a:buClr>
                <a:schemeClr val="dk1"/>
              </a:buClr>
              <a:buSzPts val="605"/>
              <a:buNone/>
            </a:pPr>
            <a:r>
              <a:rPr lang="zh-TW" altLang="en-US" sz="1733"/>
              <a:t> </a:t>
            </a:r>
            <a:r>
              <a:rPr lang="en-US" altLang="zh-TW" sz="1733"/>
              <a:t>Content-Type: text/plain</a:t>
            </a:r>
            <a:endParaRPr sz="1733"/>
          </a:p>
          <a:p>
            <a:pPr marL="0" indent="0">
              <a:lnSpc>
                <a:spcPct val="95000"/>
              </a:lnSpc>
              <a:spcBef>
                <a:spcPts val="1333"/>
              </a:spcBef>
              <a:buSzPts val="605"/>
              <a:buNone/>
            </a:pPr>
            <a:r>
              <a:rPr lang="zh-TW" altLang="en-US" sz="1733"/>
              <a:t> </a:t>
            </a:r>
            <a:r>
              <a:rPr lang="en-US" altLang="zh-TW" sz="1733"/>
              <a:t>Content-Length: 18</a:t>
            </a:r>
            <a:endParaRPr sz="1733"/>
          </a:p>
          <a:p>
            <a:pPr marL="0" indent="0">
              <a:lnSpc>
                <a:spcPct val="95000"/>
              </a:lnSpc>
              <a:spcBef>
                <a:spcPts val="1333"/>
              </a:spcBef>
              <a:buClr>
                <a:schemeClr val="dk1"/>
              </a:buClr>
              <a:buSzPts val="605"/>
              <a:buNone/>
            </a:pPr>
            <a:endParaRPr sz="1733"/>
          </a:p>
          <a:p>
            <a:pPr marL="0" indent="0">
              <a:lnSpc>
                <a:spcPct val="95000"/>
              </a:lnSpc>
              <a:spcBef>
                <a:spcPts val="1333"/>
              </a:spcBef>
              <a:buSzPts val="605"/>
              <a:buNone/>
            </a:pPr>
            <a:r>
              <a:rPr lang="zh-TW" altLang="en-US" sz="1733"/>
              <a:t> </a:t>
            </a:r>
            <a:r>
              <a:rPr lang="en-US" altLang="zh-TW" sz="1733"/>
              <a:t>Watson, come here.</a:t>
            </a:r>
            <a:endParaRPr sz="1733"/>
          </a:p>
        </p:txBody>
      </p:sp>
      <p:sp>
        <p:nvSpPr>
          <p:cNvPr id="168" name="Google Shape;168;p2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rmAutofit/>
          </a:bodyPr>
          <a:lstStyle/>
          <a:p>
            <a:fld id="{00000000-1234-1234-1234-123412341234}" type="slidenum">
              <a:rPr lang="en-US" altLang="zh-TW"/>
              <a:pPr/>
              <a:t>11</a:t>
            </a:fld>
            <a:endParaRPr/>
          </a:p>
        </p:txBody>
      </p:sp>
      <p:pic>
        <p:nvPicPr>
          <p:cNvPr id="169" name="Google Shape;169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78400" y="-15"/>
            <a:ext cx="5313733" cy="2236100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28"/>
          <p:cNvSpPr/>
          <p:nvPr/>
        </p:nvSpPr>
        <p:spPr>
          <a:xfrm>
            <a:off x="3832333" y="4242433"/>
            <a:ext cx="2748800" cy="920000"/>
          </a:xfrm>
          <a:prstGeom prst="wedgeRectCallout">
            <a:avLst>
              <a:gd name="adj1" fmla="val -83697"/>
              <a:gd name="adj2" fmla="val 278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-US" altLang="zh-TW" sz="2400"/>
              <a:t>MUST NOT</a:t>
            </a:r>
            <a:r>
              <a:rPr lang="zh-TW" altLang="en-US" sz="2400">
                <a:solidFill>
                  <a:schemeClr val="dk1"/>
                </a:solidFill>
              </a:rPr>
              <a:t> </a:t>
            </a:r>
            <a:r>
              <a:rPr lang="en-US" altLang="zh-TW" sz="2400">
                <a:solidFill>
                  <a:schemeClr val="dk1"/>
                </a:solidFill>
              </a:rPr>
              <a:t>insert Contact header fields</a:t>
            </a:r>
            <a:endParaRPr sz="2400">
              <a:solidFill>
                <a:schemeClr val="dk1"/>
              </a:solidFill>
            </a:endParaRPr>
          </a:p>
        </p:txBody>
      </p:sp>
      <p:sp>
        <p:nvSpPr>
          <p:cNvPr id="171" name="Google Shape;171;p28"/>
          <p:cNvSpPr/>
          <p:nvPr/>
        </p:nvSpPr>
        <p:spPr>
          <a:xfrm>
            <a:off x="3832333" y="5315300"/>
            <a:ext cx="2748800" cy="1026400"/>
          </a:xfrm>
          <a:prstGeom prst="wedgeRectCallout">
            <a:avLst>
              <a:gd name="adj1" fmla="val -90017"/>
              <a:gd name="adj2" fmla="val 38646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-US" altLang="zh-TW" sz="2400"/>
              <a:t>carry the instant message content in the request body</a:t>
            </a: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136820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9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r>
              <a:rPr lang="zh-TW" b="1">
                <a:latin typeface="Open Sans"/>
                <a:ea typeface="Open Sans"/>
                <a:cs typeface="Open Sans"/>
                <a:sym typeface="Open Sans"/>
              </a:rPr>
              <a:t>Example (Cont.)</a:t>
            </a:r>
            <a:endParaRPr b="1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77" name="Google Shape;177;p29"/>
          <p:cNvSpPr txBox="1">
            <a:spLocks noGrp="1"/>
          </p:cNvSpPr>
          <p:nvPr>
            <p:ph type="body" idx="1"/>
          </p:nvPr>
        </p:nvSpPr>
        <p:spPr>
          <a:xfrm>
            <a:off x="415600" y="1356967"/>
            <a:ext cx="9199200" cy="5412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lnSpc>
                <a:spcPct val="95000"/>
              </a:lnSpc>
              <a:spcBef>
                <a:spcPts val="1333"/>
              </a:spcBef>
              <a:buSzPts val="605"/>
              <a:buNone/>
            </a:pPr>
            <a:r>
              <a:rPr lang="en-US" altLang="zh-TW" sz="1733">
                <a:highlight>
                  <a:srgbClr val="CFE2F3"/>
                </a:highlight>
              </a:rPr>
              <a:t>F2 MESSAGE  Proxy -&gt; User2</a:t>
            </a:r>
            <a:endParaRPr sz="1733">
              <a:highlight>
                <a:srgbClr val="CFE2F3"/>
              </a:highlight>
            </a:endParaRPr>
          </a:p>
          <a:p>
            <a:pPr marL="0" indent="0">
              <a:lnSpc>
                <a:spcPct val="95000"/>
              </a:lnSpc>
              <a:spcBef>
                <a:spcPts val="1333"/>
              </a:spcBef>
              <a:buSzPts val="605"/>
              <a:buNone/>
            </a:pPr>
            <a:r>
              <a:rPr lang="zh-TW" altLang="en-US" sz="1733"/>
              <a:t> </a:t>
            </a:r>
            <a:r>
              <a:rPr lang="en-US" altLang="zh-TW" sz="1733"/>
              <a:t>MESSAGE sip:user2@domain.com SIP/2.0</a:t>
            </a:r>
            <a:endParaRPr sz="1733"/>
          </a:p>
          <a:p>
            <a:pPr marL="0" indent="0">
              <a:lnSpc>
                <a:spcPct val="95000"/>
              </a:lnSpc>
              <a:spcBef>
                <a:spcPts val="1333"/>
              </a:spcBef>
              <a:buClr>
                <a:schemeClr val="dk1"/>
              </a:buClr>
              <a:buSzPts val="1100"/>
              <a:buNone/>
            </a:pPr>
            <a:r>
              <a:rPr lang="zh-TW" altLang="en-US" sz="1733"/>
              <a:t> </a:t>
            </a:r>
            <a:r>
              <a:rPr lang="en-US" altLang="zh-TW" sz="1733">
                <a:solidFill>
                  <a:srgbClr val="FF9900"/>
                </a:solidFill>
              </a:rPr>
              <a:t>Via: SIP/2.0/TCP proxy.domain.com;branch=z9hG4bK123dsghds</a:t>
            </a:r>
            <a:endParaRPr sz="1733">
              <a:solidFill>
                <a:srgbClr val="FF9900"/>
              </a:solidFill>
            </a:endParaRPr>
          </a:p>
          <a:p>
            <a:pPr marL="0" indent="0">
              <a:lnSpc>
                <a:spcPct val="95000"/>
              </a:lnSpc>
              <a:spcBef>
                <a:spcPts val="1333"/>
              </a:spcBef>
              <a:buClr>
                <a:schemeClr val="dk1"/>
              </a:buClr>
              <a:buSzPts val="1100"/>
              <a:buNone/>
            </a:pPr>
            <a:r>
              <a:rPr lang="zh-TW" altLang="en-US" sz="1733"/>
              <a:t> </a:t>
            </a:r>
            <a:r>
              <a:rPr lang="en-US" altLang="zh-TW" sz="1733"/>
              <a:t>Via: SIP/2.0/TCP user1pc.domain.com;branch=z9hG4bK776sgdkse;received=1.2.3.4</a:t>
            </a:r>
            <a:endParaRPr sz="1733"/>
          </a:p>
          <a:p>
            <a:pPr marL="0" indent="0">
              <a:lnSpc>
                <a:spcPct val="95000"/>
              </a:lnSpc>
              <a:spcBef>
                <a:spcPts val="1333"/>
              </a:spcBef>
              <a:buClr>
                <a:schemeClr val="dk1"/>
              </a:buClr>
              <a:buSzPts val="1100"/>
              <a:buNone/>
            </a:pPr>
            <a:r>
              <a:rPr lang="zh-TW" altLang="en-US" sz="1733"/>
              <a:t> </a:t>
            </a:r>
            <a:r>
              <a:rPr lang="en-US" altLang="zh-TW" sz="1733">
                <a:solidFill>
                  <a:srgbClr val="FF9900"/>
                </a:solidFill>
              </a:rPr>
              <a:t>Max-Forwards: 69</a:t>
            </a:r>
            <a:endParaRPr sz="1733">
              <a:solidFill>
                <a:srgbClr val="FF9900"/>
              </a:solidFill>
            </a:endParaRPr>
          </a:p>
          <a:p>
            <a:pPr marL="0" indent="0">
              <a:lnSpc>
                <a:spcPct val="95000"/>
              </a:lnSpc>
              <a:spcBef>
                <a:spcPts val="1333"/>
              </a:spcBef>
              <a:buClr>
                <a:schemeClr val="dk1"/>
              </a:buClr>
              <a:buSzPts val="1100"/>
              <a:buNone/>
            </a:pPr>
            <a:r>
              <a:rPr lang="zh-TW" altLang="en-US" sz="1733"/>
              <a:t> </a:t>
            </a:r>
            <a:r>
              <a:rPr lang="en-US" altLang="zh-TW" sz="1733"/>
              <a:t>From: sip:user1@domain.com;tag=49583</a:t>
            </a:r>
            <a:endParaRPr sz="1733"/>
          </a:p>
          <a:p>
            <a:pPr marL="0" indent="0">
              <a:lnSpc>
                <a:spcPct val="95000"/>
              </a:lnSpc>
              <a:spcBef>
                <a:spcPts val="1333"/>
              </a:spcBef>
              <a:buClr>
                <a:schemeClr val="dk1"/>
              </a:buClr>
              <a:buSzPts val="1100"/>
              <a:buNone/>
            </a:pPr>
            <a:r>
              <a:rPr lang="zh-TW" altLang="en-US" sz="1733"/>
              <a:t> </a:t>
            </a:r>
            <a:r>
              <a:rPr lang="en-US" altLang="zh-TW" sz="1733"/>
              <a:t>To: sip:user2@domain.com</a:t>
            </a:r>
            <a:endParaRPr sz="1733"/>
          </a:p>
          <a:p>
            <a:pPr marL="0" indent="0">
              <a:lnSpc>
                <a:spcPct val="95000"/>
              </a:lnSpc>
              <a:spcBef>
                <a:spcPts val="1333"/>
              </a:spcBef>
              <a:buClr>
                <a:schemeClr val="dk1"/>
              </a:buClr>
              <a:buSzPts val="1100"/>
              <a:buNone/>
            </a:pPr>
            <a:r>
              <a:rPr lang="zh-TW" altLang="en-US" sz="1733"/>
              <a:t> </a:t>
            </a:r>
            <a:r>
              <a:rPr lang="en-US" altLang="zh-TW" sz="1733"/>
              <a:t>Call-ID: asd88asd77a@1.2.3.4</a:t>
            </a:r>
            <a:endParaRPr sz="1733"/>
          </a:p>
          <a:p>
            <a:pPr marL="0" indent="0">
              <a:lnSpc>
                <a:spcPct val="95000"/>
              </a:lnSpc>
              <a:spcBef>
                <a:spcPts val="1333"/>
              </a:spcBef>
              <a:buClr>
                <a:schemeClr val="dk1"/>
              </a:buClr>
              <a:buSzPts val="1100"/>
              <a:buNone/>
            </a:pPr>
            <a:r>
              <a:rPr lang="zh-TW" altLang="en-US" sz="1733"/>
              <a:t> </a:t>
            </a:r>
            <a:r>
              <a:rPr lang="en-US" altLang="zh-TW" sz="1733"/>
              <a:t>CSeq: 1 MESSAGE</a:t>
            </a:r>
            <a:endParaRPr sz="1733"/>
          </a:p>
          <a:p>
            <a:pPr marL="0" indent="0">
              <a:lnSpc>
                <a:spcPct val="95000"/>
              </a:lnSpc>
              <a:spcBef>
                <a:spcPts val="1333"/>
              </a:spcBef>
              <a:buClr>
                <a:schemeClr val="dk1"/>
              </a:buClr>
              <a:buSzPts val="1100"/>
              <a:buNone/>
            </a:pPr>
            <a:r>
              <a:rPr lang="zh-TW" altLang="en-US" sz="1733"/>
              <a:t> </a:t>
            </a:r>
            <a:r>
              <a:rPr lang="en-US" altLang="zh-TW" sz="1733"/>
              <a:t>Content-Type: text/plain</a:t>
            </a:r>
            <a:endParaRPr sz="1733"/>
          </a:p>
          <a:p>
            <a:pPr marL="0" indent="0">
              <a:lnSpc>
                <a:spcPct val="95000"/>
              </a:lnSpc>
              <a:spcBef>
                <a:spcPts val="1333"/>
              </a:spcBef>
              <a:buSzPts val="1100"/>
              <a:buNone/>
            </a:pPr>
            <a:r>
              <a:rPr lang="zh-TW" altLang="en-US" sz="1733"/>
              <a:t> </a:t>
            </a:r>
            <a:r>
              <a:rPr lang="en-US" altLang="zh-TW" sz="1733"/>
              <a:t>Content-Length: 18</a:t>
            </a:r>
            <a:endParaRPr sz="1733"/>
          </a:p>
          <a:p>
            <a:pPr marL="0" indent="0">
              <a:lnSpc>
                <a:spcPct val="95000"/>
              </a:lnSpc>
              <a:spcBef>
                <a:spcPts val="1333"/>
              </a:spcBef>
              <a:buSzPts val="1100"/>
              <a:buNone/>
            </a:pPr>
            <a:endParaRPr sz="1733"/>
          </a:p>
          <a:p>
            <a:pPr marL="0" indent="0">
              <a:lnSpc>
                <a:spcPct val="95000"/>
              </a:lnSpc>
              <a:spcBef>
                <a:spcPts val="1333"/>
              </a:spcBef>
              <a:buSzPts val="1100"/>
              <a:buNone/>
            </a:pPr>
            <a:r>
              <a:rPr lang="en-US" altLang="zh-TW" sz="1733"/>
              <a:t>Watson, come here.</a:t>
            </a:r>
            <a:endParaRPr sz="1733"/>
          </a:p>
        </p:txBody>
      </p:sp>
      <p:sp>
        <p:nvSpPr>
          <p:cNvPr id="178" name="Google Shape;178;p2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rmAutofit/>
          </a:bodyPr>
          <a:lstStyle/>
          <a:p>
            <a:fld id="{00000000-1234-1234-1234-123412341234}" type="slidenum">
              <a:rPr lang="en-US" altLang="zh-TW"/>
              <a:pPr/>
              <a:t>12</a:t>
            </a:fld>
            <a:endParaRPr/>
          </a:p>
        </p:txBody>
      </p:sp>
      <p:pic>
        <p:nvPicPr>
          <p:cNvPr id="179" name="Google Shape;179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62667" y="3327618"/>
            <a:ext cx="5313733" cy="2236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22015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0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r>
              <a:rPr lang="zh-TW" b="1">
                <a:latin typeface="Open Sans"/>
                <a:ea typeface="Open Sans"/>
                <a:cs typeface="Open Sans"/>
                <a:sym typeface="Open Sans"/>
              </a:rPr>
              <a:t>Example (Cont.)</a:t>
            </a:r>
            <a:endParaRPr b="1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85" name="Google Shape;185;p30"/>
          <p:cNvSpPr txBox="1">
            <a:spLocks noGrp="1"/>
          </p:cNvSpPr>
          <p:nvPr>
            <p:ph type="body" idx="1"/>
          </p:nvPr>
        </p:nvSpPr>
        <p:spPr>
          <a:xfrm>
            <a:off x="415600" y="1356967"/>
            <a:ext cx="9199200" cy="5412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lnSpc>
                <a:spcPct val="95000"/>
              </a:lnSpc>
              <a:spcBef>
                <a:spcPts val="1333"/>
              </a:spcBef>
              <a:buSzPts val="605"/>
              <a:buNone/>
            </a:pPr>
            <a:r>
              <a:rPr lang="en-US" altLang="zh-TW" sz="1733">
                <a:highlight>
                  <a:srgbClr val="CFE2F3"/>
                </a:highlight>
              </a:rPr>
              <a:t>F3 200 OK  User2 -&gt; Proxy</a:t>
            </a:r>
            <a:endParaRPr sz="1733">
              <a:highlight>
                <a:srgbClr val="CFE2F3"/>
              </a:highlight>
            </a:endParaRPr>
          </a:p>
          <a:p>
            <a:pPr marL="0" indent="0">
              <a:lnSpc>
                <a:spcPct val="95000"/>
              </a:lnSpc>
              <a:spcBef>
                <a:spcPts val="1333"/>
              </a:spcBef>
              <a:buSzPts val="605"/>
              <a:buNone/>
            </a:pPr>
            <a:r>
              <a:rPr lang="zh-TW" altLang="en-US" sz="1733"/>
              <a:t> </a:t>
            </a:r>
            <a:r>
              <a:rPr lang="en-US" altLang="zh-TW" sz="1733"/>
              <a:t>SIP/2.0 200 OK</a:t>
            </a:r>
            <a:endParaRPr sz="1733"/>
          </a:p>
          <a:p>
            <a:pPr marL="0" indent="0">
              <a:lnSpc>
                <a:spcPct val="95000"/>
              </a:lnSpc>
              <a:spcBef>
                <a:spcPts val="1333"/>
              </a:spcBef>
              <a:buClr>
                <a:schemeClr val="dk1"/>
              </a:buClr>
              <a:buSzPts val="1100"/>
              <a:buNone/>
            </a:pPr>
            <a:r>
              <a:rPr lang="zh-TW" altLang="en-US" sz="1733"/>
              <a:t> </a:t>
            </a:r>
            <a:r>
              <a:rPr lang="en-US" altLang="zh-TW" sz="1733"/>
              <a:t>Via: SIP/2.0/TCP proxy.domain.com;branch=z9hG4bK123dsghds;received=192.0.2.1</a:t>
            </a:r>
            <a:endParaRPr sz="1733"/>
          </a:p>
          <a:p>
            <a:pPr marL="0" indent="0">
              <a:lnSpc>
                <a:spcPct val="95000"/>
              </a:lnSpc>
              <a:spcBef>
                <a:spcPts val="1333"/>
              </a:spcBef>
              <a:buClr>
                <a:schemeClr val="dk1"/>
              </a:buClr>
              <a:buSzPts val="1100"/>
              <a:buNone/>
            </a:pPr>
            <a:r>
              <a:rPr lang="zh-TW" altLang="en-US" sz="1733"/>
              <a:t> </a:t>
            </a:r>
            <a:r>
              <a:rPr lang="en-US" altLang="zh-TW" sz="1733"/>
              <a:t>Via: SIP/2.0/TCP user1pc.domain.com;;branch=z9hG4bK776sgdkse; received=1.2.3.4</a:t>
            </a:r>
            <a:endParaRPr sz="1733"/>
          </a:p>
          <a:p>
            <a:pPr marL="0" indent="0">
              <a:lnSpc>
                <a:spcPct val="95000"/>
              </a:lnSpc>
              <a:spcBef>
                <a:spcPts val="1333"/>
              </a:spcBef>
              <a:buClr>
                <a:schemeClr val="dk1"/>
              </a:buClr>
              <a:buSzPts val="1100"/>
              <a:buNone/>
            </a:pPr>
            <a:r>
              <a:rPr lang="zh-TW" altLang="en-US" sz="1733"/>
              <a:t> </a:t>
            </a:r>
            <a:r>
              <a:rPr lang="en-US" altLang="zh-TW" sz="1733"/>
              <a:t>From: sip:user1@domain.com;tag=49583</a:t>
            </a:r>
            <a:endParaRPr sz="1733"/>
          </a:p>
          <a:p>
            <a:pPr marL="0" indent="0">
              <a:lnSpc>
                <a:spcPct val="95000"/>
              </a:lnSpc>
              <a:spcBef>
                <a:spcPts val="1333"/>
              </a:spcBef>
              <a:buClr>
                <a:schemeClr val="dk1"/>
              </a:buClr>
              <a:buSzPts val="1100"/>
              <a:buNone/>
            </a:pPr>
            <a:r>
              <a:rPr lang="zh-TW" altLang="en-US" sz="1733"/>
              <a:t> </a:t>
            </a:r>
            <a:r>
              <a:rPr lang="en-US" altLang="zh-TW" sz="1733"/>
              <a:t>To: sip:user2@domain.com;tag=ab8asdasd9</a:t>
            </a:r>
            <a:endParaRPr sz="1733"/>
          </a:p>
          <a:p>
            <a:pPr marL="0" indent="0">
              <a:lnSpc>
                <a:spcPct val="95000"/>
              </a:lnSpc>
              <a:spcBef>
                <a:spcPts val="1333"/>
              </a:spcBef>
              <a:buClr>
                <a:schemeClr val="dk1"/>
              </a:buClr>
              <a:buSzPts val="1100"/>
              <a:buNone/>
            </a:pPr>
            <a:r>
              <a:rPr lang="zh-TW" altLang="en-US" sz="1733"/>
              <a:t> </a:t>
            </a:r>
            <a:r>
              <a:rPr lang="en-US" altLang="zh-TW" sz="1733"/>
              <a:t>Call-ID: asd88asd77a@1.2.3.4</a:t>
            </a:r>
            <a:endParaRPr sz="1733"/>
          </a:p>
          <a:p>
            <a:pPr marL="0" indent="0">
              <a:lnSpc>
                <a:spcPct val="95000"/>
              </a:lnSpc>
              <a:spcBef>
                <a:spcPts val="1333"/>
              </a:spcBef>
              <a:buClr>
                <a:schemeClr val="dk1"/>
              </a:buClr>
              <a:buSzPts val="1100"/>
              <a:buNone/>
            </a:pPr>
            <a:r>
              <a:rPr lang="zh-TW" altLang="en-US" sz="1733"/>
              <a:t> </a:t>
            </a:r>
            <a:r>
              <a:rPr lang="en-US" altLang="zh-TW" sz="1733"/>
              <a:t>CSeq: 1 MESSAGE</a:t>
            </a:r>
            <a:endParaRPr sz="1733"/>
          </a:p>
          <a:p>
            <a:pPr marL="0" indent="0">
              <a:lnSpc>
                <a:spcPct val="95000"/>
              </a:lnSpc>
              <a:spcBef>
                <a:spcPts val="1333"/>
              </a:spcBef>
              <a:buSzPts val="1100"/>
              <a:buNone/>
            </a:pPr>
            <a:r>
              <a:rPr lang="zh-TW" altLang="en-US" sz="1733"/>
              <a:t> </a:t>
            </a:r>
            <a:r>
              <a:rPr lang="en-US" altLang="zh-TW" sz="1733"/>
              <a:t>Content-Length: 0</a:t>
            </a:r>
            <a:endParaRPr sz="1733"/>
          </a:p>
        </p:txBody>
      </p:sp>
      <p:sp>
        <p:nvSpPr>
          <p:cNvPr id="186" name="Google Shape;186;p3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rmAutofit/>
          </a:bodyPr>
          <a:lstStyle/>
          <a:p>
            <a:fld id="{00000000-1234-1234-1234-123412341234}" type="slidenum">
              <a:rPr lang="en-US" altLang="zh-TW"/>
              <a:pPr/>
              <a:t>13</a:t>
            </a:fld>
            <a:endParaRPr/>
          </a:p>
        </p:txBody>
      </p:sp>
      <p:pic>
        <p:nvPicPr>
          <p:cNvPr id="187" name="Google Shape;187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62667" y="3327618"/>
            <a:ext cx="5313733" cy="2236100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30"/>
          <p:cNvSpPr/>
          <p:nvPr/>
        </p:nvSpPr>
        <p:spPr>
          <a:xfrm>
            <a:off x="3393600" y="4584100"/>
            <a:ext cx="3243200" cy="608000"/>
          </a:xfrm>
          <a:prstGeom prst="wedgeRectCallout">
            <a:avLst>
              <a:gd name="adj1" fmla="val -73805"/>
              <a:gd name="adj2" fmla="val 16727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r>
              <a:rPr lang="en-US" altLang="zh-TW" sz="2400"/>
              <a:t>MUST NOT contain a body</a:t>
            </a:r>
            <a:endParaRPr sz="240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7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r>
              <a:rPr lang="zh-TW" b="1">
                <a:latin typeface="Open Sans"/>
                <a:ea typeface="Open Sans"/>
                <a:cs typeface="Open Sans"/>
                <a:sym typeface="Open Sans"/>
              </a:rPr>
              <a:t>Example (Cont.)</a:t>
            </a:r>
            <a:endParaRPr b="1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4" name="Google Shape;194;p31"/>
          <p:cNvSpPr txBox="1">
            <a:spLocks noGrp="1"/>
          </p:cNvSpPr>
          <p:nvPr>
            <p:ph type="body" idx="1"/>
          </p:nvPr>
        </p:nvSpPr>
        <p:spPr>
          <a:xfrm>
            <a:off x="415600" y="1356967"/>
            <a:ext cx="9199200" cy="5412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>
              <a:lnSpc>
                <a:spcPct val="95000"/>
              </a:lnSpc>
              <a:spcBef>
                <a:spcPts val="1333"/>
              </a:spcBef>
              <a:buSzPts val="605"/>
              <a:buNone/>
            </a:pPr>
            <a:r>
              <a:rPr lang="en-US" altLang="zh-TW" sz="1733">
                <a:highlight>
                  <a:srgbClr val="CFE2F3"/>
                </a:highlight>
              </a:rPr>
              <a:t>F4 200 OK  Proxy -&gt; User1</a:t>
            </a:r>
            <a:endParaRPr sz="1733">
              <a:highlight>
                <a:srgbClr val="CFE2F3"/>
              </a:highlight>
            </a:endParaRPr>
          </a:p>
          <a:p>
            <a:pPr marL="0" indent="0">
              <a:lnSpc>
                <a:spcPct val="95000"/>
              </a:lnSpc>
              <a:spcBef>
                <a:spcPts val="1333"/>
              </a:spcBef>
              <a:buSzPts val="1100"/>
              <a:buNone/>
            </a:pPr>
            <a:r>
              <a:rPr lang="zh-TW" altLang="en-US" sz="1733"/>
              <a:t> </a:t>
            </a:r>
            <a:r>
              <a:rPr lang="en-US" altLang="zh-TW" sz="1733"/>
              <a:t>SIP/2.0 200 OK</a:t>
            </a:r>
            <a:endParaRPr sz="1733"/>
          </a:p>
          <a:p>
            <a:pPr marL="0" indent="0">
              <a:lnSpc>
                <a:spcPct val="95000"/>
              </a:lnSpc>
              <a:spcBef>
                <a:spcPts val="1333"/>
              </a:spcBef>
              <a:buSzPts val="1100"/>
              <a:buNone/>
            </a:pPr>
            <a:r>
              <a:rPr lang="zh-TW" altLang="en-US" sz="1733"/>
              <a:t> </a:t>
            </a:r>
            <a:r>
              <a:rPr lang="en-US" altLang="zh-TW" sz="1733"/>
              <a:t>Via: SIP/2.0/TCP user1pc.domain.com;branch=z9hG4bK776sgdkse;received=1.2.3.4</a:t>
            </a:r>
            <a:endParaRPr sz="1733"/>
          </a:p>
          <a:p>
            <a:pPr marL="0" indent="0">
              <a:lnSpc>
                <a:spcPct val="95000"/>
              </a:lnSpc>
              <a:spcBef>
                <a:spcPts val="1333"/>
              </a:spcBef>
              <a:buSzPts val="1100"/>
              <a:buNone/>
            </a:pPr>
            <a:r>
              <a:rPr lang="zh-TW" altLang="en-US" sz="1733"/>
              <a:t> </a:t>
            </a:r>
            <a:r>
              <a:rPr lang="en-US" altLang="zh-TW" sz="1733"/>
              <a:t>From: sip:user1@domain.com;;tag=49583</a:t>
            </a:r>
            <a:endParaRPr sz="1733"/>
          </a:p>
          <a:p>
            <a:pPr marL="0" indent="0">
              <a:lnSpc>
                <a:spcPct val="95000"/>
              </a:lnSpc>
              <a:spcBef>
                <a:spcPts val="1333"/>
              </a:spcBef>
              <a:buSzPts val="1100"/>
              <a:buNone/>
            </a:pPr>
            <a:r>
              <a:rPr lang="zh-TW" altLang="en-US" sz="1733"/>
              <a:t> </a:t>
            </a:r>
            <a:r>
              <a:rPr lang="en-US" altLang="zh-TW" sz="1733"/>
              <a:t>To: sip:user2@domain.com;tag=ab8asdasd9</a:t>
            </a:r>
            <a:endParaRPr sz="1733"/>
          </a:p>
          <a:p>
            <a:pPr marL="0" indent="0">
              <a:lnSpc>
                <a:spcPct val="95000"/>
              </a:lnSpc>
              <a:spcBef>
                <a:spcPts val="1333"/>
              </a:spcBef>
              <a:buSzPts val="1100"/>
              <a:buNone/>
            </a:pPr>
            <a:r>
              <a:rPr lang="zh-TW" altLang="en-US" sz="1733"/>
              <a:t> </a:t>
            </a:r>
            <a:r>
              <a:rPr lang="en-US" altLang="zh-TW" sz="1733"/>
              <a:t>Call-ID: asd88asd77a@1.2.3.4</a:t>
            </a:r>
            <a:endParaRPr sz="1733"/>
          </a:p>
          <a:p>
            <a:pPr marL="0" indent="0">
              <a:lnSpc>
                <a:spcPct val="95000"/>
              </a:lnSpc>
              <a:spcBef>
                <a:spcPts val="1333"/>
              </a:spcBef>
              <a:buSzPts val="1100"/>
              <a:buNone/>
            </a:pPr>
            <a:r>
              <a:rPr lang="zh-TW" altLang="en-US" sz="1733"/>
              <a:t> </a:t>
            </a:r>
            <a:r>
              <a:rPr lang="en-US" altLang="zh-TW" sz="1733"/>
              <a:t>CSeq: 1 MESSAGE</a:t>
            </a:r>
            <a:endParaRPr sz="1733"/>
          </a:p>
          <a:p>
            <a:pPr marL="0" indent="0">
              <a:lnSpc>
                <a:spcPct val="95000"/>
              </a:lnSpc>
              <a:spcBef>
                <a:spcPts val="1333"/>
              </a:spcBef>
              <a:buSzPts val="1100"/>
              <a:buNone/>
            </a:pPr>
            <a:r>
              <a:rPr lang="zh-TW" altLang="en-US" sz="1733"/>
              <a:t> </a:t>
            </a:r>
            <a:r>
              <a:rPr lang="en-US" altLang="zh-TW" sz="1733"/>
              <a:t>Content-Length: 0</a:t>
            </a:r>
            <a:endParaRPr sz="1733"/>
          </a:p>
          <a:p>
            <a:pPr marL="0" indent="0">
              <a:lnSpc>
                <a:spcPct val="95000"/>
              </a:lnSpc>
              <a:spcBef>
                <a:spcPts val="1333"/>
              </a:spcBef>
              <a:buSzPts val="1100"/>
              <a:buNone/>
            </a:pPr>
            <a:endParaRPr sz="1733"/>
          </a:p>
        </p:txBody>
      </p:sp>
      <p:sp>
        <p:nvSpPr>
          <p:cNvPr id="195" name="Google Shape;195;p3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rmAutofit/>
          </a:bodyPr>
          <a:lstStyle/>
          <a:p>
            <a:fld id="{00000000-1234-1234-1234-123412341234}" type="slidenum">
              <a:rPr lang="en-US" altLang="zh-TW"/>
              <a:pPr/>
              <a:t>14</a:t>
            </a:fld>
            <a:endParaRPr/>
          </a:p>
        </p:txBody>
      </p:sp>
      <p:pic>
        <p:nvPicPr>
          <p:cNvPr id="196" name="Google Shape;196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62667" y="3327618"/>
            <a:ext cx="5313733" cy="2236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22003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>
              <a:spcBef>
                <a:spcPts val="0"/>
              </a:spcBef>
              <a:buSzPts val="990"/>
            </a:pPr>
            <a:r>
              <a:rPr lang="en-US" altLang="zh-TW" sz="4800" b="1" dirty="0">
                <a:latin typeface="Open Sans"/>
                <a:ea typeface="Open Sans"/>
                <a:cs typeface="Open Sans"/>
                <a:sym typeface="Open Sans"/>
              </a:rPr>
              <a:t>RFC 3994</a:t>
            </a:r>
            <a:endParaRPr sz="4800" b="1" dirty="0">
              <a:latin typeface="Open Sans"/>
              <a:ea typeface="Open Sans"/>
              <a:cs typeface="Open Sans"/>
              <a:sym typeface="Open Sans"/>
            </a:endParaRPr>
          </a:p>
          <a:p>
            <a:pPr lvl="0">
              <a:buSzPts val="990"/>
            </a:pPr>
            <a:r>
              <a:rPr lang="en-US" altLang="zh-TW" sz="4800" b="1" dirty="0">
                <a:solidFill>
                  <a:srgbClr val="00B0F0"/>
                </a:solidFill>
                <a:latin typeface="Open Sans"/>
                <a:ea typeface="Open Sans"/>
                <a:cs typeface="Open Sans"/>
                <a:sym typeface="Open Sans"/>
              </a:rPr>
              <a:t>Indication of Message Composition</a:t>
            </a:r>
            <a:r>
              <a:rPr lang="en-US" altLang="zh-TW" sz="4800" b="1" dirty="0">
                <a:latin typeface="Open Sans"/>
                <a:ea typeface="Open Sans"/>
                <a:cs typeface="Open Sans"/>
                <a:sym typeface="Open Sans"/>
              </a:rPr>
              <a:t> for Instant Messaging</a:t>
            </a:r>
            <a:endParaRPr sz="4800" b="1"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6" name="Google Shape;56;p1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rmAutofit/>
          </a:bodyPr>
          <a:lstStyle/>
          <a:p>
            <a:fld id="{00000000-1234-1234-1234-123412341234}" type="slidenum">
              <a:rPr lang="en-US" altLang="zh-TW"/>
              <a:pPr/>
              <a:t>15</a:t>
            </a:fld>
            <a:endParaRPr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67411" y="4103078"/>
            <a:ext cx="11360800" cy="2376945"/>
          </a:xfrm>
        </p:spPr>
        <p:txBody>
          <a:bodyPr>
            <a:normAutofit/>
          </a:bodyPr>
          <a:lstStyle/>
          <a:p>
            <a:r>
              <a:rPr lang="en-US" altLang="zh-TW" dirty="0"/>
              <a:t>H. </a:t>
            </a:r>
            <a:r>
              <a:rPr lang="en-US" altLang="zh-TW" dirty="0" err="1"/>
              <a:t>Schulzrinne</a:t>
            </a:r>
            <a:endParaRPr lang="en-US" altLang="zh-TW" dirty="0"/>
          </a:p>
          <a:p>
            <a:r>
              <a:rPr lang="en-US" altLang="zh-TW" dirty="0"/>
              <a:t>Columbia University</a:t>
            </a:r>
          </a:p>
          <a:p>
            <a:r>
              <a:rPr lang="en-US" altLang="zh-TW" dirty="0"/>
              <a:t>January 2005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36114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Motivation</a:t>
            </a:r>
            <a:endParaRPr lang="zh-TW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By definition, instant messaging (IM) is message based:  A </a:t>
            </a:r>
            <a:r>
              <a:rPr lang="en-US" altLang="zh-TW" dirty="0" smtClean="0"/>
              <a:t>user composes </a:t>
            </a:r>
            <a:r>
              <a:rPr lang="en-US" altLang="zh-TW" dirty="0"/>
              <a:t>a message by, for example, typing, speaking, or recording </a:t>
            </a:r>
            <a:r>
              <a:rPr lang="en-US" altLang="zh-TW" dirty="0" smtClean="0"/>
              <a:t>a video </a:t>
            </a:r>
            <a:r>
              <a:rPr lang="en-US" altLang="zh-TW" dirty="0"/>
              <a:t>clip</a:t>
            </a:r>
            <a:r>
              <a:rPr lang="en-US" altLang="zh-TW" dirty="0" smtClean="0"/>
              <a:t>.</a:t>
            </a:r>
          </a:p>
          <a:p>
            <a:pPr lvl="1"/>
            <a:r>
              <a:rPr lang="en-US" altLang="zh-TW" dirty="0"/>
              <a:t>This message is then sent to one or more recipients</a:t>
            </a:r>
            <a:r>
              <a:rPr lang="en-US" altLang="zh-TW" dirty="0" smtClean="0"/>
              <a:t>.</a:t>
            </a:r>
          </a:p>
          <a:p>
            <a:r>
              <a:rPr lang="en-US" altLang="zh-TW" dirty="0"/>
              <a:t>Unlike email, instant messaging is often conversational, so the </a:t>
            </a:r>
            <a:r>
              <a:rPr lang="en-US" altLang="zh-TW" dirty="0" smtClean="0"/>
              <a:t>other party </a:t>
            </a:r>
            <a:r>
              <a:rPr lang="en-US" altLang="zh-TW" dirty="0"/>
              <a:t>is waiting for a response</a:t>
            </a:r>
            <a:r>
              <a:rPr lang="en-US" altLang="zh-TW" dirty="0" smtClean="0"/>
              <a:t>.</a:t>
            </a:r>
          </a:p>
          <a:p>
            <a:r>
              <a:rPr lang="en-US" altLang="zh-TW" dirty="0"/>
              <a:t>If no response is forthcoming, </a:t>
            </a:r>
            <a:r>
              <a:rPr lang="en-US" altLang="zh-TW" dirty="0" smtClean="0"/>
              <a:t>a participant </a:t>
            </a:r>
            <a:r>
              <a:rPr lang="en-US" altLang="zh-TW" dirty="0"/>
              <a:t>in an instant messaging conversation may </a:t>
            </a:r>
            <a:r>
              <a:rPr lang="en-US" altLang="zh-TW" dirty="0" smtClean="0"/>
              <a:t>erroneously assume </a:t>
            </a:r>
          </a:p>
          <a:p>
            <a:pPr lvl="1"/>
            <a:r>
              <a:rPr lang="en-US" altLang="zh-TW" dirty="0" smtClean="0"/>
              <a:t>either </a:t>
            </a:r>
            <a:r>
              <a:rPr lang="en-US" altLang="zh-TW" dirty="0"/>
              <a:t>that the communication partner has left or that 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it is her </a:t>
            </a:r>
            <a:r>
              <a:rPr lang="en-US" altLang="zh-TW" dirty="0"/>
              <a:t>turn to type again, leading to two messages "crossing on </a:t>
            </a:r>
            <a:r>
              <a:rPr lang="en-US" altLang="zh-TW" dirty="0" smtClean="0"/>
              <a:t>the wire".</a:t>
            </a:r>
            <a:endParaRPr lang="en-US" altLang="zh-TW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altLang="zh-TW" smtClean="0"/>
              <a:pPr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17413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Indication of Message Composition</a:t>
            </a:r>
            <a:endParaRPr lang="zh-TW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5600" y="1536633"/>
            <a:ext cx="10241514" cy="4555200"/>
          </a:xfrm>
        </p:spPr>
        <p:txBody>
          <a:bodyPr/>
          <a:lstStyle/>
          <a:p>
            <a:r>
              <a:rPr lang="en-US" altLang="zh-TW" dirty="0"/>
              <a:t>To avoid the aforementioned uncertainty, a number of commercial instant </a:t>
            </a:r>
            <a:r>
              <a:rPr lang="en-US" altLang="zh-TW" dirty="0" smtClean="0"/>
              <a:t>messaging systems </a:t>
            </a:r>
            <a:r>
              <a:rPr lang="en-US" altLang="zh-TW" dirty="0"/>
              <a:t>feature an "is-typing" indication sent as soon as one </a:t>
            </a:r>
            <a:r>
              <a:rPr lang="en-US" altLang="zh-TW" dirty="0" smtClean="0"/>
              <a:t>party starts </a:t>
            </a:r>
            <a:r>
              <a:rPr lang="en-US" altLang="zh-TW" dirty="0"/>
              <a:t>typing a message.</a:t>
            </a:r>
          </a:p>
          <a:p>
            <a:r>
              <a:rPr lang="en-US" altLang="zh-TW" dirty="0" smtClean="0"/>
              <a:t>RFC </a:t>
            </a:r>
            <a:r>
              <a:rPr lang="en-US" altLang="zh-TW" dirty="0"/>
              <a:t>3994 defines </a:t>
            </a:r>
            <a:r>
              <a:rPr lang="en-US" altLang="zh-TW" dirty="0" smtClean="0"/>
              <a:t>the </a:t>
            </a:r>
            <a:r>
              <a:rPr lang="en-US" altLang="zh-TW" dirty="0" err="1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isComposing</a:t>
            </a:r>
            <a:r>
              <a:rPr lang="en-US" altLang="zh-TW" dirty="0"/>
              <a:t> status message</a:t>
            </a:r>
            <a:r>
              <a:rPr lang="en-US" altLang="zh-TW" dirty="0" smtClean="0"/>
              <a:t>.</a:t>
            </a:r>
          </a:p>
          <a:p>
            <a:r>
              <a:rPr lang="en-US" altLang="zh-TW" dirty="0" smtClean="0"/>
              <a:t>This status </a:t>
            </a:r>
            <a:r>
              <a:rPr lang="en-US" altLang="zh-TW" dirty="0"/>
              <a:t>message </a:t>
            </a:r>
            <a:r>
              <a:rPr lang="en-US" altLang="zh-TW" dirty="0" smtClean="0"/>
              <a:t>is delivered </a:t>
            </a:r>
            <a:r>
              <a:rPr lang="en-US" altLang="zh-TW" dirty="0"/>
              <a:t>to the instant message recipient in the same manner as </a:t>
            </a:r>
            <a:r>
              <a:rPr lang="en-US" altLang="zh-TW" dirty="0" smtClean="0"/>
              <a:t>are the </a:t>
            </a:r>
            <a:r>
              <a:rPr lang="en-US" altLang="zh-TW" dirty="0"/>
              <a:t>messages themselves</a:t>
            </a:r>
            <a:r>
              <a:rPr lang="en-US" altLang="zh-TW" dirty="0" smtClean="0"/>
              <a:t>.</a:t>
            </a:r>
          </a:p>
          <a:p>
            <a:r>
              <a:rPr lang="en-US" altLang="zh-TW" dirty="0"/>
              <a:t> The status messages are carried as XML, and labeled as </a:t>
            </a:r>
            <a:r>
              <a:rPr lang="en-US" altLang="zh-TW" dirty="0" smtClean="0"/>
              <a:t>an </a:t>
            </a:r>
            <a:r>
              <a:rPr lang="en-US" altLang="zh-TW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application/</a:t>
            </a:r>
            <a:r>
              <a:rPr lang="en-US" altLang="zh-TW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im-iscomposing+xml</a:t>
            </a:r>
            <a:r>
              <a:rPr lang="en-US" altLang="zh-TW" dirty="0" smtClean="0"/>
              <a:t> </a:t>
            </a:r>
            <a:r>
              <a:rPr lang="en-US" altLang="zh-TW" dirty="0"/>
              <a:t>content type.</a:t>
            </a:r>
            <a:endParaRPr lang="zh-TW" alt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2546" y="4901293"/>
            <a:ext cx="4514850" cy="17145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altLang="zh-TW" smtClean="0"/>
              <a:pPr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72061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Figure 1. Sender State Diagram</a:t>
            </a:r>
            <a:endParaRPr lang="zh-TW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55000" lnSpcReduction="20000"/>
          </a:bodyPr>
          <a:lstStyle/>
          <a:p>
            <a:pPr marL="152396" indent="0">
              <a:buNone/>
            </a:pPr>
            <a:r>
              <a:rPr lang="en-US" altLang="zh-TW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+-------------+</a:t>
            </a:r>
            <a:endParaRPr lang="en-US" altLang="zh-TW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52396" indent="0">
              <a:buNone/>
            </a:pP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|+-----------+|</a:t>
            </a:r>
          </a:p>
          <a:p>
            <a:pPr marL="152396" indent="0">
              <a:buNone/>
            </a:pP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||           ||</a:t>
            </a:r>
          </a:p>
          <a:p>
            <a:pPr marL="152396" indent="0">
              <a:buNone/>
            </a:pP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+------&gt;|   idle    |&lt;--------+</a:t>
            </a:r>
          </a:p>
          <a:p>
            <a:pPr marL="152396" indent="0">
              <a:buNone/>
            </a:pP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|      ||           ||        |</a:t>
            </a:r>
          </a:p>
          <a:p>
            <a:pPr marL="152396" indent="0">
              <a:buNone/>
            </a:pP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|      |+-----------+|        |</a:t>
            </a:r>
          </a:p>
          <a:p>
            <a:pPr marL="152396" indent="0">
              <a:buNone/>
            </a:pP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|      +------+------+        |</a:t>
            </a:r>
          </a:p>
          <a:p>
            <a:pPr marL="152396" indent="0">
              <a:buNone/>
            </a:pP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   content     |             |               | idle timeout</a:t>
            </a:r>
          </a:p>
          <a:p>
            <a:pPr marL="152396" indent="0">
              <a:buNone/>
            </a:pP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   msg. sent   |             | composing     | w/o activity</a:t>
            </a:r>
          </a:p>
          <a:p>
            <a:pPr marL="152396" indent="0">
              <a:buNone/>
            </a:pP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   ----------- |             | ------------- | ------------------</a:t>
            </a:r>
          </a:p>
          <a:p>
            <a:pPr marL="152396" indent="0">
              <a:buNone/>
            </a:pP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    --         |             | "active" msg. | "idle" status msg.</a:t>
            </a:r>
          </a:p>
          <a:p>
            <a:pPr marL="152396" indent="0">
              <a:buNone/>
            </a:pP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|             |               |</a:t>
            </a:r>
          </a:p>
          <a:p>
            <a:pPr marL="152396" indent="0">
              <a:buNone/>
            </a:pP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|      +------V------+        |</a:t>
            </a:r>
          </a:p>
          <a:p>
            <a:pPr marL="152396" indent="0">
              <a:buNone/>
            </a:pP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|      |             |        |</a:t>
            </a:r>
          </a:p>
          <a:p>
            <a:pPr marL="152396" indent="0">
              <a:buNone/>
            </a:pP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|      |             |        |</a:t>
            </a:r>
          </a:p>
          <a:p>
            <a:pPr marL="152396" indent="0">
              <a:buNone/>
            </a:pP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|      |             |        |</a:t>
            </a:r>
          </a:p>
          <a:p>
            <a:pPr marL="152396" indent="0">
              <a:buNone/>
            </a:pP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+------+   active    +--------+</a:t>
            </a:r>
          </a:p>
          <a:p>
            <a:pPr marL="152396" indent="0">
              <a:buNone/>
            </a:pP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|             |</a:t>
            </a:r>
          </a:p>
          <a:p>
            <a:pPr marL="152396" indent="0">
              <a:buNone/>
            </a:pP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|             |------+</a:t>
            </a:r>
          </a:p>
          <a:p>
            <a:pPr marL="152396" indent="0">
              <a:buNone/>
            </a:pP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+------^------+      | refresh timeout</a:t>
            </a:r>
          </a:p>
          <a:p>
            <a:pPr marL="152396" indent="0">
              <a:buNone/>
            </a:pP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     |             | --------------------</a:t>
            </a:r>
          </a:p>
          <a:p>
            <a:pPr marL="152396" indent="0">
              <a:buNone/>
            </a:pP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     |             | "active" status msg.</a:t>
            </a:r>
          </a:p>
          <a:p>
            <a:pPr marL="152396" indent="0">
              <a:buNone/>
            </a:pP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     +-------------+</a:t>
            </a:r>
            <a:endParaRPr lang="zh-TW" alt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altLang="zh-TW" smtClean="0"/>
              <a:pPr/>
              <a:t>18</a:t>
            </a:fld>
            <a:endParaRPr lang="zh-TW" altLang="en-US"/>
          </a:p>
        </p:txBody>
      </p:sp>
      <p:sp>
        <p:nvSpPr>
          <p:cNvPr id="6" name="Rectangular Callout 5"/>
          <p:cNvSpPr/>
          <p:nvPr/>
        </p:nvSpPr>
        <p:spPr>
          <a:xfrm>
            <a:off x="8599714" y="2623458"/>
            <a:ext cx="1926771" cy="402771"/>
          </a:xfrm>
          <a:prstGeom prst="wedgeRectCallout">
            <a:avLst>
              <a:gd name="adj1" fmla="val -68856"/>
              <a:gd name="adj2" fmla="val 2007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Condition</a:t>
            </a:r>
            <a:endParaRPr lang="zh-TW" altLang="en-US" dirty="0"/>
          </a:p>
        </p:txBody>
      </p:sp>
      <p:sp>
        <p:nvSpPr>
          <p:cNvPr id="7" name="Rectangular Callout 6"/>
          <p:cNvSpPr/>
          <p:nvPr/>
        </p:nvSpPr>
        <p:spPr>
          <a:xfrm>
            <a:off x="8599714" y="3205895"/>
            <a:ext cx="1926771" cy="402771"/>
          </a:xfrm>
          <a:prstGeom prst="wedgeRectCallout">
            <a:avLst>
              <a:gd name="adj1" fmla="val -71116"/>
              <a:gd name="adj2" fmla="val -123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Output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42705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/>
              <a:t>Figure 2. Receiver State Diagram</a:t>
            </a:r>
            <a:endParaRPr lang="zh-TW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 marL="152396" indent="0">
              <a:buNone/>
            </a:pPr>
            <a:r>
              <a:rPr lang="en-US" altLang="zh-TW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   </a:t>
            </a: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+-------------+</a:t>
            </a:r>
          </a:p>
          <a:p>
            <a:pPr marL="152396" indent="0">
              <a:buNone/>
            </a:pP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   |+-----------+|</a:t>
            </a:r>
          </a:p>
          <a:p>
            <a:pPr marL="152396" indent="0">
              <a:buNone/>
            </a:pP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   ||           ||</a:t>
            </a:r>
          </a:p>
          <a:p>
            <a:pPr marL="152396" indent="0">
              <a:buNone/>
            </a:pP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+------&gt;|   idle    |&lt;------+</a:t>
            </a:r>
          </a:p>
          <a:p>
            <a:pPr marL="152396" indent="0">
              <a:buNone/>
            </a:pP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|      ||           ||      |</a:t>
            </a:r>
          </a:p>
          <a:p>
            <a:pPr marL="152396" indent="0">
              <a:buNone/>
            </a:pP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|      |+-----------+|      |</a:t>
            </a:r>
          </a:p>
          <a:p>
            <a:pPr marL="152396" indent="0">
              <a:buNone/>
            </a:pP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|      +------+------+      |</a:t>
            </a:r>
          </a:p>
          <a:p>
            <a:pPr marL="152396" indent="0">
              <a:buNone/>
            </a:pP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|             |             |</a:t>
            </a:r>
          </a:p>
          <a:p>
            <a:pPr marL="152396" indent="0">
              <a:buNone/>
            </a:pP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       "idle" recd. |             |"active" msg.| refresh timeout</a:t>
            </a:r>
          </a:p>
          <a:p>
            <a:pPr marL="152396" indent="0">
              <a:buNone/>
            </a:pP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   or content recd. |             |             | or 120s</a:t>
            </a:r>
          </a:p>
          <a:p>
            <a:pPr marL="152396" indent="0">
              <a:buNone/>
            </a:pP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|             |             |</a:t>
            </a:r>
          </a:p>
          <a:p>
            <a:pPr marL="152396" indent="0">
              <a:buNone/>
            </a:pP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|      +------V------+      |</a:t>
            </a:r>
          </a:p>
          <a:p>
            <a:pPr marL="152396" indent="0">
              <a:buNone/>
            </a:pP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|      |             |      |</a:t>
            </a:r>
          </a:p>
          <a:p>
            <a:pPr marL="152396" indent="0">
              <a:buNone/>
            </a:pP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|      |             |      |</a:t>
            </a:r>
          </a:p>
          <a:p>
            <a:pPr marL="152396" indent="0">
              <a:buNone/>
            </a:pP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|      |             |      |</a:t>
            </a:r>
          </a:p>
          <a:p>
            <a:pPr marL="152396" indent="0">
              <a:buNone/>
            </a:pP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+------+   active    +------+</a:t>
            </a:r>
          </a:p>
          <a:p>
            <a:pPr marL="152396" indent="0">
              <a:buNone/>
            </a:pP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   |             |</a:t>
            </a:r>
          </a:p>
          <a:p>
            <a:pPr marL="152396" indent="0">
              <a:buNone/>
            </a:pP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   |             |</a:t>
            </a:r>
          </a:p>
          <a:p>
            <a:pPr marL="152396" indent="0">
              <a:buNone/>
            </a:pP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   +-------------+</a:t>
            </a:r>
            <a:endParaRPr lang="zh-TW" alt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altLang="zh-TW" smtClean="0"/>
              <a:pPr/>
              <a:t>19</a:t>
            </a:fld>
            <a:endParaRPr lang="zh-TW" altLang="en-US"/>
          </a:p>
        </p:txBody>
      </p:sp>
      <p:sp>
        <p:nvSpPr>
          <p:cNvPr id="6" name="Rectangular Callout 5"/>
          <p:cNvSpPr/>
          <p:nvPr/>
        </p:nvSpPr>
        <p:spPr>
          <a:xfrm>
            <a:off x="9176657" y="4027714"/>
            <a:ext cx="2928257" cy="1415143"/>
          </a:xfrm>
          <a:prstGeom prst="wedgeRectCallout">
            <a:avLst>
              <a:gd name="adj1" fmla="val -42803"/>
              <a:gd name="adj2" fmla="val -651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Default value if the refresh interval is omitted in the previous “active” status msg.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49039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r>
              <a:rPr lang="zh-TW" b="1">
                <a:latin typeface="Open Sans"/>
                <a:ea typeface="Open Sans"/>
                <a:cs typeface="Open Sans"/>
                <a:sym typeface="Open Sans"/>
              </a:rPr>
              <a:t>RFC 3428</a:t>
            </a:r>
            <a:endParaRPr b="1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3" name="Google Shape;63;p1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r>
              <a:rPr lang="zh-TW" dirty="0"/>
              <a:t>Session Initiation Protocol (SIP) Extension for Instant Messaging</a:t>
            </a:r>
            <a:endParaRPr dirty="0"/>
          </a:p>
          <a:p>
            <a:r>
              <a:rPr lang="zh-TW" b="1" dirty="0"/>
              <a:t>Instant Messaging (IM)</a:t>
            </a:r>
            <a:r>
              <a:rPr lang="zh-TW" dirty="0"/>
              <a:t> refers to the </a:t>
            </a:r>
            <a:r>
              <a:rPr lang="en-US" altLang="zh-TW" dirty="0" smtClean="0"/>
              <a:t>delivery</a:t>
            </a:r>
            <a:r>
              <a:rPr lang="zh-TW" dirty="0" smtClean="0"/>
              <a:t> </a:t>
            </a:r>
            <a:r>
              <a:rPr lang="zh-TW" dirty="0"/>
              <a:t>of messages between users in near real-time.</a:t>
            </a:r>
            <a:endParaRPr dirty="0"/>
          </a:p>
          <a:p>
            <a:r>
              <a:rPr lang="zh-TW" dirty="0"/>
              <a:t>This document proposes the </a:t>
            </a:r>
            <a:r>
              <a:rPr lang="zh-TW" b="1" dirty="0"/>
              <a:t>MESSAGE</a:t>
            </a:r>
            <a:r>
              <a:rPr lang="zh-TW" dirty="0"/>
              <a:t> method, an </a:t>
            </a:r>
            <a:r>
              <a:rPr lang="zh-TW" dirty="0">
                <a:solidFill>
                  <a:srgbClr val="FF00FF"/>
                </a:solidFill>
              </a:rPr>
              <a:t>extension</a:t>
            </a:r>
            <a:r>
              <a:rPr lang="zh-TW" dirty="0"/>
              <a:t> to the Session Initiation Protocol (SIP) that allows the transfer of Instant Messages</a:t>
            </a:r>
            <a:r>
              <a:rPr lang="zh-TW" dirty="0" smtClean="0"/>
              <a:t>.</a:t>
            </a:r>
            <a:endParaRPr lang="en-US" altLang="zh-TW" dirty="0" smtClean="0"/>
          </a:p>
          <a:p>
            <a:pPr lvl="1" indent="-457189">
              <a:buSzPts val="1800"/>
              <a:buChar char="●"/>
            </a:pPr>
            <a:r>
              <a:rPr lang="en-US" dirty="0" smtClean="0"/>
              <a:t>The basic 6 methods of SIP are:</a:t>
            </a:r>
          </a:p>
          <a:p>
            <a:pPr lvl="2" indent="-457189">
              <a:buSzPts val="1800"/>
              <a:buFont typeface="+mj-lt"/>
              <a:buAutoNum type="arabicPeriod"/>
            </a:pPr>
            <a:r>
              <a:rPr lang="en-US" dirty="0" smtClean="0"/>
              <a:t>REGISTER</a:t>
            </a:r>
          </a:p>
          <a:p>
            <a:pPr lvl="2" indent="-457189">
              <a:buSzPts val="1800"/>
              <a:buFont typeface="+mj-lt"/>
              <a:buAutoNum type="arabicPeriod"/>
            </a:pPr>
            <a:r>
              <a:rPr lang="en-US" dirty="0" smtClean="0"/>
              <a:t>INVITE</a:t>
            </a:r>
          </a:p>
          <a:p>
            <a:pPr lvl="2" indent="-457189">
              <a:buSzPts val="1800"/>
              <a:buFont typeface="+mj-lt"/>
              <a:buAutoNum type="arabicPeriod"/>
            </a:pPr>
            <a:r>
              <a:rPr lang="en-US" dirty="0" smtClean="0"/>
              <a:t>ACK</a:t>
            </a:r>
          </a:p>
          <a:p>
            <a:pPr lvl="2" indent="-457189">
              <a:buSzPts val="1800"/>
              <a:buFont typeface="+mj-lt"/>
              <a:buAutoNum type="arabicPeriod"/>
            </a:pPr>
            <a:r>
              <a:rPr lang="en-US" dirty="0" smtClean="0"/>
              <a:t>BYE</a:t>
            </a:r>
          </a:p>
          <a:p>
            <a:pPr lvl="2" indent="-457189">
              <a:buSzPts val="1800"/>
              <a:buFont typeface="+mj-lt"/>
              <a:buAutoNum type="arabicPeriod"/>
            </a:pPr>
            <a:r>
              <a:rPr lang="en-US" dirty="0" smtClean="0"/>
              <a:t>CANCEL</a:t>
            </a:r>
          </a:p>
          <a:p>
            <a:pPr lvl="2" indent="-457189">
              <a:buSzPts val="1800"/>
              <a:buFont typeface="+mj-lt"/>
              <a:buAutoNum type="arabicPeriod"/>
            </a:pPr>
            <a:r>
              <a:rPr lang="en-US" dirty="0" smtClean="0"/>
              <a:t>OPTIONS </a:t>
            </a:r>
            <a:endParaRPr dirty="0"/>
          </a:p>
        </p:txBody>
      </p:sp>
      <p:sp>
        <p:nvSpPr>
          <p:cNvPr id="64" name="Google Shape;64;p1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rmAutofit/>
          </a:bodyPr>
          <a:lstStyle/>
          <a:p>
            <a:fld id="{00000000-1234-1234-1234-123412341234}" type="slidenum">
              <a:rPr lang="en-US" altLang="zh-TW"/>
              <a:pPr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07259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Examples</a:t>
            </a:r>
            <a:endParaRPr lang="zh-TW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5600" y="1536632"/>
            <a:ext cx="11360800" cy="5027453"/>
          </a:xfrm>
        </p:spPr>
        <p:txBody>
          <a:bodyPr>
            <a:normAutofit fontScale="77500" lnSpcReduction="20000"/>
          </a:bodyPr>
          <a:lstStyle/>
          <a:p>
            <a:pPr marL="152396" indent="0">
              <a:buNone/>
            </a:pP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zh-TW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&lt;?</a:t>
            </a: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xml version="1.0" encoding="UTF-8"?&gt;</a:t>
            </a:r>
          </a:p>
          <a:p>
            <a:pPr marL="152396" indent="0">
              <a:buNone/>
            </a:pP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   &lt;</a:t>
            </a:r>
            <a:r>
              <a:rPr lang="en-US" altLang="zh-TW" dirty="0" err="1">
                <a:latin typeface="Courier New" panose="02070309020205020404" pitchFamily="49" charset="0"/>
                <a:cs typeface="Courier New" panose="02070309020205020404" pitchFamily="49" charset="0"/>
              </a:rPr>
              <a:t>isComposing</a:t>
            </a: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zh-TW" dirty="0" err="1">
                <a:latin typeface="Courier New" panose="02070309020205020404" pitchFamily="49" charset="0"/>
                <a:cs typeface="Courier New" panose="02070309020205020404" pitchFamily="49" charset="0"/>
              </a:rPr>
              <a:t>xmlns</a:t>
            </a: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="</a:t>
            </a:r>
            <a:r>
              <a:rPr lang="en-US" altLang="zh-TW" dirty="0" err="1">
                <a:latin typeface="Courier New" panose="02070309020205020404" pitchFamily="49" charset="0"/>
                <a:cs typeface="Courier New" panose="02070309020205020404" pitchFamily="49" charset="0"/>
              </a:rPr>
              <a:t>urn:ietf:params:xml:ns:im-iscomposing</a:t>
            </a: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  <a:p>
            <a:pPr marL="152396" indent="0">
              <a:buNone/>
            </a:pP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altLang="zh-TW" dirty="0" err="1">
                <a:latin typeface="Courier New" panose="02070309020205020404" pitchFamily="49" charset="0"/>
                <a:cs typeface="Courier New" panose="02070309020205020404" pitchFamily="49" charset="0"/>
              </a:rPr>
              <a:t>xmlns:xsi</a:t>
            </a: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="http://www.w3.org/2001/XMLSchema-instance"</a:t>
            </a:r>
          </a:p>
          <a:p>
            <a:pPr marL="152396" indent="0">
              <a:buNone/>
            </a:pP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altLang="zh-TW" dirty="0" err="1">
                <a:latin typeface="Courier New" panose="02070309020205020404" pitchFamily="49" charset="0"/>
                <a:cs typeface="Courier New" panose="02070309020205020404" pitchFamily="49" charset="0"/>
              </a:rPr>
              <a:t>xsi:schemaLocation</a:t>
            </a: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="</a:t>
            </a:r>
            <a:r>
              <a:rPr lang="en-US" altLang="zh-TW" dirty="0" err="1">
                <a:latin typeface="Courier New" panose="02070309020205020404" pitchFamily="49" charset="0"/>
                <a:cs typeface="Courier New" panose="02070309020205020404" pitchFamily="49" charset="0"/>
              </a:rPr>
              <a:t>urn:ietf:params:xml:ns:im-composing</a:t>
            </a:r>
            <a:endParaRPr lang="en-US" altLang="zh-TW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52396" indent="0">
              <a:buNone/>
            </a:pP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   iscomposing.xsd"&gt;</a:t>
            </a:r>
          </a:p>
          <a:p>
            <a:pPr marL="152396" indent="0">
              <a:buNone/>
            </a:pP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     &lt;state&gt;</a:t>
            </a:r>
            <a:r>
              <a:rPr lang="en-US" altLang="zh-TW" dirty="0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active</a:t>
            </a: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&lt;/state&gt;</a:t>
            </a:r>
          </a:p>
          <a:p>
            <a:pPr marL="152396" indent="0">
              <a:buNone/>
            </a:pP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     &lt;</a:t>
            </a:r>
            <a:r>
              <a:rPr lang="en-US" altLang="zh-TW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contenttype</a:t>
            </a: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&gt;text/plain&lt;/</a:t>
            </a:r>
            <a:r>
              <a:rPr lang="en-US" altLang="zh-TW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contenttype</a:t>
            </a: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marL="152396" indent="0">
              <a:buNone/>
            </a:pP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     &lt;refresh&gt;</a:t>
            </a:r>
            <a:r>
              <a:rPr lang="en-US" altLang="zh-TW" dirty="0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90</a:t>
            </a: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&lt;/refresh&gt;</a:t>
            </a:r>
          </a:p>
          <a:p>
            <a:pPr marL="152396" indent="0">
              <a:buNone/>
            </a:pP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altLang="zh-TW" dirty="0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</a:t>
            </a:r>
            <a:r>
              <a:rPr lang="en-US" altLang="zh-TW" dirty="0" err="1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isComposing</a:t>
            </a:r>
            <a:r>
              <a:rPr lang="en-US" altLang="zh-TW" dirty="0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marL="152396" indent="0">
              <a:buNone/>
            </a:pPr>
            <a:endParaRPr lang="en-US" altLang="zh-TW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52396" indent="0">
              <a:buNone/>
            </a:pPr>
            <a:endParaRPr lang="en-US" altLang="zh-TW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52396" indent="0">
              <a:buNone/>
            </a:pP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   &lt;?xml version="1.0" encoding="UTF-8"?&gt;</a:t>
            </a:r>
          </a:p>
          <a:p>
            <a:pPr marL="152396" indent="0">
              <a:buNone/>
            </a:pP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   &lt;</a:t>
            </a:r>
            <a:r>
              <a:rPr lang="en-US" altLang="zh-TW" dirty="0" err="1">
                <a:latin typeface="Courier New" panose="02070309020205020404" pitchFamily="49" charset="0"/>
                <a:cs typeface="Courier New" panose="02070309020205020404" pitchFamily="49" charset="0"/>
              </a:rPr>
              <a:t>isComposing</a:t>
            </a: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zh-TW" dirty="0" err="1">
                <a:latin typeface="Courier New" panose="02070309020205020404" pitchFamily="49" charset="0"/>
                <a:cs typeface="Courier New" panose="02070309020205020404" pitchFamily="49" charset="0"/>
              </a:rPr>
              <a:t>xmlns</a:t>
            </a: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="</a:t>
            </a:r>
            <a:r>
              <a:rPr lang="en-US" altLang="zh-TW" dirty="0" err="1">
                <a:latin typeface="Courier New" panose="02070309020205020404" pitchFamily="49" charset="0"/>
                <a:cs typeface="Courier New" panose="02070309020205020404" pitchFamily="49" charset="0"/>
              </a:rPr>
              <a:t>urn:ietf:params:xml:ns:im-iscomposing</a:t>
            </a: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  <a:p>
            <a:pPr marL="152396" indent="0">
              <a:buNone/>
            </a:pP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altLang="zh-TW" dirty="0" err="1">
                <a:latin typeface="Courier New" panose="02070309020205020404" pitchFamily="49" charset="0"/>
                <a:cs typeface="Courier New" panose="02070309020205020404" pitchFamily="49" charset="0"/>
              </a:rPr>
              <a:t>xmlns:xsi</a:t>
            </a: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="http://www.w3.org/2001/XMLSchema-instance"</a:t>
            </a:r>
          </a:p>
          <a:p>
            <a:pPr marL="152396" indent="0">
              <a:buNone/>
            </a:pP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altLang="zh-TW" dirty="0" err="1">
                <a:latin typeface="Courier New" panose="02070309020205020404" pitchFamily="49" charset="0"/>
                <a:cs typeface="Courier New" panose="02070309020205020404" pitchFamily="49" charset="0"/>
              </a:rPr>
              <a:t>xsi:schemaLocation</a:t>
            </a: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="</a:t>
            </a:r>
            <a:r>
              <a:rPr lang="en-US" altLang="zh-TW" dirty="0" err="1">
                <a:latin typeface="Courier New" panose="02070309020205020404" pitchFamily="49" charset="0"/>
                <a:cs typeface="Courier New" panose="02070309020205020404" pitchFamily="49" charset="0"/>
              </a:rPr>
              <a:t>urn:ietf:params:xml:ns:im-composing</a:t>
            </a:r>
            <a:endParaRPr lang="en-US" altLang="zh-TW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52396" indent="0">
              <a:buNone/>
            </a:pP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   iscomposing.xsd"&gt;</a:t>
            </a:r>
          </a:p>
          <a:p>
            <a:pPr marL="152396" indent="0">
              <a:buNone/>
            </a:pP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     &lt;state&gt;</a:t>
            </a:r>
            <a:r>
              <a:rPr lang="en-US" altLang="zh-TW" dirty="0">
                <a:solidFill>
                  <a:srgbClr val="00B0F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idle</a:t>
            </a: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&lt;/state&gt;</a:t>
            </a:r>
          </a:p>
          <a:p>
            <a:pPr marL="152396" indent="0">
              <a:buNone/>
            </a:pP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     &lt;</a:t>
            </a:r>
            <a:r>
              <a:rPr lang="en-US" altLang="zh-TW" dirty="0" err="1">
                <a:latin typeface="Courier New" panose="02070309020205020404" pitchFamily="49" charset="0"/>
                <a:cs typeface="Courier New" panose="02070309020205020404" pitchFamily="49" charset="0"/>
              </a:rPr>
              <a:t>lastactive</a:t>
            </a: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&gt;2003-01-27T10:43:00Z&lt;/</a:t>
            </a:r>
            <a:r>
              <a:rPr lang="en-US" altLang="zh-TW" dirty="0" err="1">
                <a:latin typeface="Courier New" panose="02070309020205020404" pitchFamily="49" charset="0"/>
                <a:cs typeface="Courier New" panose="02070309020205020404" pitchFamily="49" charset="0"/>
              </a:rPr>
              <a:t>lastactive</a:t>
            </a: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marL="152396" indent="0">
              <a:buNone/>
            </a:pP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     &lt;</a:t>
            </a:r>
            <a:r>
              <a:rPr lang="en-US" altLang="zh-TW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contenttype</a:t>
            </a: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&gt;audio&lt;/</a:t>
            </a:r>
            <a:r>
              <a:rPr lang="en-US" altLang="zh-TW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contenttype</a:t>
            </a: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marL="152396" indent="0">
              <a:buNone/>
            </a:pP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   &lt;/</a:t>
            </a:r>
            <a:r>
              <a:rPr lang="en-US" altLang="zh-TW" dirty="0" err="1">
                <a:latin typeface="Courier New" panose="02070309020205020404" pitchFamily="49" charset="0"/>
                <a:cs typeface="Courier New" panose="02070309020205020404" pitchFamily="49" charset="0"/>
              </a:rPr>
              <a:t>isComposing</a:t>
            </a:r>
            <a:r>
              <a:rPr lang="en-US" altLang="zh-TW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lang="zh-TW" alt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altLang="zh-TW" smtClean="0"/>
              <a:pPr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73378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[Lab] Instant Messaging</a:t>
            </a:r>
            <a:endParaRPr lang="zh-TW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9437914" cy="1396546"/>
          </a:xfrm>
        </p:spPr>
        <p:txBody>
          <a:bodyPr/>
          <a:lstStyle/>
          <a:p>
            <a:r>
              <a:rPr lang="en-US" altLang="zh-TW" dirty="0"/>
              <a:t>http://course.ipv6.club.tw/VoIP/1113/rfc3428-im.html</a:t>
            </a:r>
            <a:endParaRPr lang="en-US" altLang="zh-TW" dirty="0" smtClean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484914" y="4343399"/>
            <a:ext cx="6868886" cy="979715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en-US" altLang="zh-TW" dirty="0"/>
              <a:t>No class on 7/10 (Mon</a:t>
            </a:r>
            <a:r>
              <a:rPr lang="en-US" altLang="zh-TW" dirty="0" smtClean="0"/>
              <a:t>)</a:t>
            </a:r>
          </a:p>
          <a:p>
            <a:pPr lvl="1"/>
            <a:r>
              <a:rPr lang="en-US" altLang="zh-TW" dirty="0"/>
              <a:t>Code tracing on 7/12 (Wed)</a:t>
            </a:r>
            <a:endParaRPr lang="zh-TW" altLang="en-US" dirty="0"/>
          </a:p>
          <a:p>
            <a:endParaRPr lang="zh-TW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US" altLang="zh-TW" smtClean="0"/>
              <a:pPr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96329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r>
              <a:rPr lang="zh-TW" b="1">
                <a:latin typeface="Open Sans"/>
                <a:ea typeface="Open Sans"/>
                <a:cs typeface="Open Sans"/>
                <a:sym typeface="Open Sans"/>
              </a:rPr>
              <a:t>Instant Messaging</a:t>
            </a:r>
            <a:endParaRPr b="1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3" name="Google Shape;83;p17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6981600" cy="50664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>
              <a:lnSpc>
                <a:spcPct val="115000"/>
              </a:lnSpc>
              <a:spcBef>
                <a:spcPts val="1333"/>
              </a:spcBef>
            </a:pPr>
            <a:r>
              <a:rPr lang="zh-TW" dirty="0"/>
              <a:t>Instant Messaging (IM) is defined as the exchange of content between a set of participants in near real time. </a:t>
            </a:r>
            <a:endParaRPr dirty="0"/>
          </a:p>
          <a:p>
            <a:pPr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</a:pPr>
            <a:r>
              <a:rPr lang="zh-TW" dirty="0"/>
              <a:t>has been used as a service coupled with </a:t>
            </a:r>
            <a:r>
              <a:rPr lang="zh-TW" dirty="0">
                <a:solidFill>
                  <a:srgbClr val="00B0F0"/>
                </a:solidFill>
              </a:rPr>
              <a:t>presence</a:t>
            </a:r>
            <a:r>
              <a:rPr lang="zh-TW" dirty="0"/>
              <a:t> and </a:t>
            </a:r>
            <a:r>
              <a:rPr lang="zh-TW" dirty="0">
                <a:solidFill>
                  <a:srgbClr val="00B0F0"/>
                </a:solidFill>
              </a:rPr>
              <a:t>buddy lists</a:t>
            </a:r>
            <a:r>
              <a:rPr lang="zh-TW" dirty="0"/>
              <a:t>; that is, when a friend comes online, a user can be made aware of this and have the option of sending the friend an instant message.</a:t>
            </a:r>
            <a:endParaRPr dirty="0"/>
          </a:p>
        </p:txBody>
      </p:sp>
      <p:sp>
        <p:nvSpPr>
          <p:cNvPr id="84" name="Google Shape;84;p1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rmAutofit/>
          </a:bodyPr>
          <a:lstStyle/>
          <a:p>
            <a:fld id="{00000000-1234-1234-1234-123412341234}" type="slidenum">
              <a:rPr lang="en-US" altLang="zh-TW"/>
              <a:pPr/>
              <a:t>3</a:t>
            </a:fld>
            <a:endParaRPr/>
          </a:p>
        </p:txBody>
      </p:sp>
      <p:pic>
        <p:nvPicPr>
          <p:cNvPr id="86" name="Google Shape;8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20067" y="5003505"/>
            <a:ext cx="3177133" cy="17791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7389" y="593365"/>
            <a:ext cx="3845623" cy="5127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846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r>
              <a:rPr lang="zh-TW" b="1">
                <a:latin typeface="Open Sans"/>
                <a:ea typeface="Open Sans"/>
                <a:cs typeface="Open Sans"/>
                <a:sym typeface="Open Sans"/>
              </a:rPr>
              <a:t>MESSAGE</a:t>
            </a:r>
            <a:endParaRPr b="1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92" name="Google Shape;92;p18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>
              <a:spcBef>
                <a:spcPts val="1333"/>
              </a:spcBef>
            </a:pPr>
            <a:r>
              <a:rPr lang="en-US" altLang="zh-TW" dirty="0" smtClean="0"/>
              <a:t>A</a:t>
            </a:r>
            <a:r>
              <a:rPr lang="zh-TW" dirty="0" smtClean="0"/>
              <a:t>n </a:t>
            </a:r>
            <a:r>
              <a:rPr lang="zh-TW" dirty="0"/>
              <a:t>extension method for SIP</a:t>
            </a:r>
            <a:endParaRPr dirty="0"/>
          </a:p>
          <a:p>
            <a:pPr>
              <a:spcBef>
                <a:spcPts val="1600"/>
              </a:spcBef>
            </a:pPr>
            <a:r>
              <a:rPr lang="zh-TW" dirty="0"/>
              <a:t>MESSAGE requests normally carry the instant message content in the request </a:t>
            </a:r>
            <a:r>
              <a:rPr lang="zh-TW" dirty="0">
                <a:solidFill>
                  <a:srgbClr val="FF00FF"/>
                </a:solidFill>
              </a:rPr>
              <a:t>body</a:t>
            </a:r>
            <a:endParaRPr dirty="0">
              <a:solidFill>
                <a:srgbClr val="FF00FF"/>
              </a:solidFill>
            </a:endParaRPr>
          </a:p>
          <a:p>
            <a:pPr>
              <a:spcBef>
                <a:spcPts val="1333"/>
              </a:spcBef>
            </a:pPr>
            <a:r>
              <a:rPr lang="zh-TW" dirty="0"/>
              <a:t>MESSAGE requests arguably carry </a:t>
            </a:r>
            <a:r>
              <a:rPr lang="zh-TW" dirty="0">
                <a:solidFill>
                  <a:srgbClr val="FF0000"/>
                </a:solidFill>
              </a:rPr>
              <a:t>media</a:t>
            </a:r>
            <a:r>
              <a:rPr lang="zh-TW" dirty="0"/>
              <a:t> rather than signaling</a:t>
            </a:r>
            <a:endParaRPr dirty="0"/>
          </a:p>
          <a:p>
            <a:pPr>
              <a:spcBef>
                <a:spcPts val="1333"/>
              </a:spcBef>
              <a:spcAft>
                <a:spcPts val="1600"/>
              </a:spcAft>
            </a:pPr>
            <a:r>
              <a:rPr lang="zh-TW" dirty="0"/>
              <a:t>IM applications are typically high volume. This will likely cause congestion problems if sent over a transport without </a:t>
            </a:r>
            <a:r>
              <a:rPr lang="zh-TW" dirty="0">
                <a:solidFill>
                  <a:srgbClr val="FF0000"/>
                </a:solidFill>
              </a:rPr>
              <a:t>congestion control</a:t>
            </a:r>
            <a:r>
              <a:rPr lang="zh-TW" dirty="0"/>
              <a:t>.</a:t>
            </a:r>
            <a:endParaRPr dirty="0"/>
          </a:p>
        </p:txBody>
      </p:sp>
      <p:sp>
        <p:nvSpPr>
          <p:cNvPr id="93" name="Google Shape;93;p1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rmAutofit/>
          </a:bodyPr>
          <a:lstStyle/>
          <a:p>
            <a:fld id="{00000000-1234-1234-1234-123412341234}" type="slidenum">
              <a:rPr lang="en-US" altLang="zh-TW"/>
              <a:pPr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45342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0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r>
              <a:rPr lang="zh-TW" b="1">
                <a:latin typeface="Open Sans"/>
                <a:ea typeface="Open Sans"/>
                <a:cs typeface="Open Sans"/>
                <a:sym typeface="Open Sans"/>
              </a:rPr>
              <a:t>Overview</a:t>
            </a:r>
            <a:endParaRPr b="1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5" name="Google Shape;105;p20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/>
          <a:p>
            <a:pPr>
              <a:buAutoNum type="arabicPeriod"/>
            </a:pPr>
            <a:r>
              <a:rPr lang="zh-TW"/>
              <a:t>When one user wishes to send an instant message to another, the sender formulates and issues a SIP request using the new MESSAGE method defined by this document.</a:t>
            </a:r>
            <a:endParaRPr/>
          </a:p>
          <a:p>
            <a:pPr>
              <a:buAutoNum type="arabicPeriod"/>
            </a:pPr>
            <a:r>
              <a:rPr lang="zh-TW"/>
              <a:t>The request may traverse a set of SIP proxies, using a variety of transports, before reaching its destination.</a:t>
            </a:r>
            <a:endParaRPr/>
          </a:p>
          <a:p>
            <a:pPr>
              <a:buAutoNum type="arabicPeriod"/>
            </a:pPr>
            <a:r>
              <a:rPr lang="zh-TW"/>
              <a:t>Provisional and final responses to the request will be returned to the sender as with any other SIP request.</a:t>
            </a:r>
            <a:endParaRPr/>
          </a:p>
          <a:p>
            <a:pPr marL="0" indent="0">
              <a:spcBef>
                <a:spcPts val="1600"/>
              </a:spcBef>
              <a:spcAft>
                <a:spcPts val="1600"/>
              </a:spcAft>
              <a:buNone/>
            </a:pPr>
            <a:r>
              <a:rPr lang="zh-TW">
                <a:solidFill>
                  <a:schemeClr val="dk1"/>
                </a:solidFill>
                <a:highlight>
                  <a:srgbClr val="BBBF8D"/>
                </a:highlight>
              </a:rPr>
              <a:t>MESSAGE requests do not establish dialogs</a:t>
            </a:r>
            <a:endParaRPr>
              <a:solidFill>
                <a:schemeClr val="dk1"/>
              </a:solidFill>
              <a:highlight>
                <a:srgbClr val="BBBF8D"/>
              </a:highlight>
            </a:endParaRPr>
          </a:p>
        </p:txBody>
      </p:sp>
      <p:sp>
        <p:nvSpPr>
          <p:cNvPr id="106" name="Google Shape;106;p2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rmAutofit/>
          </a:bodyPr>
          <a:lstStyle/>
          <a:p>
            <a:fld id="{00000000-1234-1234-1234-123412341234}" type="slidenum">
              <a:rPr lang="en-US" altLang="zh-TW"/>
              <a:pPr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25217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zh-TW" dirty="0" smtClean="0"/>
              <a:t>SIP Call Establishment [1/2]</a:t>
            </a:r>
          </a:p>
        </p:txBody>
      </p:sp>
      <p:sp>
        <p:nvSpPr>
          <p:cNvPr id="10242" name="Slide Number Placeholder 6"/>
          <p:cNvSpPr>
            <a:spLocks noGrp="1"/>
          </p:cNvSpPr>
          <p:nvPr>
            <p:ph type="sldNum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1pPr>
            <a:lvl2pPr marL="742932" indent="-285744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2pPr>
            <a:lvl3pPr marL="1142971" indent="-228594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3pPr>
            <a:lvl4pPr marL="1600160" indent="-228594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4pPr>
            <a:lvl5pPr marL="2057349" indent="-228594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5pPr>
            <a:lvl6pPr marL="2514537" indent="-22859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6pPr>
            <a:lvl7pPr marL="2971726" indent="-22859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7pPr>
            <a:lvl8pPr marL="3428914" indent="-22859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8pPr>
            <a:lvl9pPr marL="3886103" indent="-22859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F2D43FA3-0660-443E-B6DD-77781F5D8CB5}" type="slidenum">
              <a:rPr kumimoji="0" lang="zh-TW" altLang="en-US" sz="1400"/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kumimoji="0" lang="en-US" altLang="zh-TW" sz="1400"/>
          </a:p>
        </p:txBody>
      </p:sp>
      <p:sp>
        <p:nvSpPr>
          <p:cNvPr id="10245" name="Rectangle 7"/>
          <p:cNvSpPr>
            <a:spLocks noChangeArrowheads="1"/>
          </p:cNvSpPr>
          <p:nvPr/>
        </p:nvSpPr>
        <p:spPr bwMode="auto">
          <a:xfrm>
            <a:off x="4052888" y="1552576"/>
            <a:ext cx="9144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2400"/>
          </a:p>
        </p:txBody>
      </p:sp>
      <p:graphicFrame>
        <p:nvGraphicFramePr>
          <p:cNvPr id="10246" name="Object 6"/>
          <p:cNvGraphicFramePr>
            <a:graphicFrameLocks noChangeAspect="1"/>
          </p:cNvGraphicFramePr>
          <p:nvPr/>
        </p:nvGraphicFramePr>
        <p:xfrm>
          <a:off x="3049588" y="1515418"/>
          <a:ext cx="5813059" cy="53409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Visio" r:id="rId4" imgW="4088961" imgH="3751466" progId="Visio.Drawing.11">
                  <p:embed/>
                </p:oleObj>
              </mc:Choice>
              <mc:Fallback>
                <p:oleObj name="Visio" r:id="rId4" imgW="4088961" imgH="3751466" progId="Visio.Drawing.11">
                  <p:embed/>
                  <p:pic>
                    <p:nvPicPr>
                      <p:cNvPr id="1024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9588" y="1515418"/>
                        <a:ext cx="5813059" cy="53409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25638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1pPr>
            <a:lvl2pPr marL="742932" indent="-285744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2pPr>
            <a:lvl3pPr marL="1142971" indent="-228594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3pPr>
            <a:lvl4pPr marL="1600160" indent="-228594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4pPr>
            <a:lvl5pPr marL="2057349" indent="-228594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5pPr>
            <a:lvl6pPr marL="2514537" indent="-22859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6pPr>
            <a:lvl7pPr marL="2971726" indent="-22859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7pPr>
            <a:lvl8pPr marL="3428914" indent="-22859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8pPr>
            <a:lvl9pPr marL="3886103" indent="-22859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D908EAC4-7AAA-4E87-BA3E-C68F285EA0C2}" type="slidenum">
              <a:rPr kumimoji="0" lang="zh-TW" altLang="en-US" sz="1400"/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kumimoji="0" lang="en-US" altLang="zh-TW" sz="1400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altLang="zh-TW" dirty="0" smtClean="0"/>
              <a:t>SIP Call Establishment [2/2]</a:t>
            </a:r>
          </a:p>
        </p:txBody>
      </p:sp>
      <p:sp>
        <p:nvSpPr>
          <p:cNvPr id="6148" name="Rectangle 3"/>
          <p:cNvSpPr>
            <a:spLocks noChangeArrowheads="1"/>
          </p:cNvSpPr>
          <p:nvPr/>
        </p:nvSpPr>
        <p:spPr bwMode="auto">
          <a:xfrm>
            <a:off x="7239000" y="2514600"/>
            <a:ext cx="762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2400"/>
          </a:p>
        </p:txBody>
      </p:sp>
      <p:graphicFrame>
        <p:nvGraphicFramePr>
          <p:cNvPr id="6149" name="Object 4"/>
          <p:cNvGraphicFramePr>
            <a:graphicFrameLocks noChangeAspect="1"/>
          </p:cNvGraphicFramePr>
          <p:nvPr/>
        </p:nvGraphicFramePr>
        <p:xfrm>
          <a:off x="1524001" y="1676401"/>
          <a:ext cx="8840788" cy="43132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9" name="點陣圖影像" r:id="rId4" imgW="5504762" imgH="2685714" progId="Paint.Picture">
                  <p:embed/>
                </p:oleObj>
              </mc:Choice>
              <mc:Fallback>
                <p:oleObj name="點陣圖影像" r:id="rId4" imgW="5504762" imgH="2685714" progId="Paint.Picture">
                  <p:embed/>
                  <p:pic>
                    <p:nvPicPr>
                      <p:cNvPr id="6149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1" y="1676401"/>
                        <a:ext cx="8840788" cy="431323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75582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1pPr>
            <a:lvl2pPr marL="742932" indent="-285744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2pPr>
            <a:lvl3pPr marL="1142971" indent="-228594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3pPr>
            <a:lvl4pPr marL="1600160" indent="-228594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4pPr>
            <a:lvl5pPr marL="2057349" indent="-228594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5pPr>
            <a:lvl6pPr marL="2514537" indent="-22859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6pPr>
            <a:lvl7pPr marL="2971726" indent="-22859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7pPr>
            <a:lvl8pPr marL="3428914" indent="-22859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8pPr>
            <a:lvl9pPr marL="3886103" indent="-22859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FDEAA39D-D423-4C22-B928-2D6B822CC4F6}" type="slidenum">
              <a:rPr kumimoji="0" lang="zh-TW" altLang="en-US" sz="1400"/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kumimoji="0" lang="en-US" altLang="zh-TW" sz="1400"/>
          </a:p>
        </p:txBody>
      </p:sp>
      <p:sp>
        <p:nvSpPr>
          <p:cNvPr id="65539" name="Rectangle 2"/>
          <p:cNvSpPr>
            <a:spLocks noChangeArrowheads="1"/>
          </p:cNvSpPr>
          <p:nvPr/>
        </p:nvSpPr>
        <p:spPr bwMode="auto">
          <a:xfrm>
            <a:off x="1631951" y="44451"/>
            <a:ext cx="8856663" cy="14398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2400"/>
          </a:p>
        </p:txBody>
      </p:sp>
      <p:graphicFrame>
        <p:nvGraphicFramePr>
          <p:cNvPr id="65540" name="Object 3"/>
          <p:cNvGraphicFramePr>
            <a:graphicFrameLocks noChangeAspect="1"/>
          </p:cNvGraphicFramePr>
          <p:nvPr/>
        </p:nvGraphicFramePr>
        <p:xfrm>
          <a:off x="5807075" y="765176"/>
          <a:ext cx="488951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1" name="Visio" r:id="rId3" imgW="298399" imgH="484327" progId="Visio.Drawing.6">
                  <p:embed/>
                </p:oleObj>
              </mc:Choice>
              <mc:Fallback>
                <p:oleObj name="Visio" r:id="rId3" imgW="298399" imgH="484327" progId="Visio.Drawing.6">
                  <p:embed/>
                  <p:pic>
                    <p:nvPicPr>
                      <p:cNvPr id="6554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07075" y="765176"/>
                        <a:ext cx="488951" cy="792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41" name="Text Box 4"/>
          <p:cNvSpPr txBox="1">
            <a:spLocks noChangeArrowheads="1"/>
          </p:cNvSpPr>
          <p:nvPr/>
        </p:nvSpPr>
        <p:spPr bwMode="auto">
          <a:xfrm>
            <a:off x="7392988" y="549276"/>
            <a:ext cx="331152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TW" sz="1200" b="1"/>
              <a:t>Daniel&lt;sip:Collins@station1.work.com&gt;</a:t>
            </a:r>
          </a:p>
        </p:txBody>
      </p:sp>
      <p:sp>
        <p:nvSpPr>
          <p:cNvPr id="65542" name="Text Box 5"/>
          <p:cNvSpPr txBox="1">
            <a:spLocks noChangeArrowheads="1"/>
          </p:cNvSpPr>
          <p:nvPr/>
        </p:nvSpPr>
        <p:spPr bwMode="auto">
          <a:xfrm>
            <a:off x="1558926" y="549276"/>
            <a:ext cx="331152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TW" sz="1200" b="1"/>
              <a:t>Boss&lt;sip:Manager@pc1.home.com&gt;</a:t>
            </a:r>
          </a:p>
        </p:txBody>
      </p:sp>
      <p:graphicFrame>
        <p:nvGraphicFramePr>
          <p:cNvPr id="65543" name="Object 6"/>
          <p:cNvGraphicFramePr>
            <a:graphicFrameLocks noChangeAspect="1"/>
          </p:cNvGraphicFramePr>
          <p:nvPr/>
        </p:nvGraphicFramePr>
        <p:xfrm>
          <a:off x="1703389" y="765175"/>
          <a:ext cx="804863" cy="8588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2" name="Visio" r:id="rId5" imgW="805434" imgH="859130" progId="Visio.Drawing.6">
                  <p:embed/>
                </p:oleObj>
              </mc:Choice>
              <mc:Fallback>
                <p:oleObj name="Visio" r:id="rId5" imgW="805434" imgH="859130" progId="Visio.Drawing.6">
                  <p:embed/>
                  <p:pic>
                    <p:nvPicPr>
                      <p:cNvPr id="65543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03389" y="765175"/>
                        <a:ext cx="804863" cy="85883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44" name="Object 7"/>
          <p:cNvGraphicFramePr>
            <a:graphicFrameLocks noChangeAspect="1"/>
          </p:cNvGraphicFramePr>
          <p:nvPr/>
        </p:nvGraphicFramePr>
        <p:xfrm>
          <a:off x="9696451" y="765175"/>
          <a:ext cx="792163" cy="8445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3" name="Visio" r:id="rId7" imgW="792099" imgH="844906" progId="Visio.Drawing.6">
                  <p:embed/>
                </p:oleObj>
              </mc:Choice>
              <mc:Fallback>
                <p:oleObj name="Visio" r:id="rId7" imgW="792099" imgH="844906" progId="Visio.Drawing.6">
                  <p:embed/>
                  <p:pic>
                    <p:nvPicPr>
                      <p:cNvPr id="65544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96451" y="765175"/>
                        <a:ext cx="792163" cy="84455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45" name="Text Box 8"/>
          <p:cNvSpPr txBox="1">
            <a:spLocks noChangeArrowheads="1"/>
          </p:cNvSpPr>
          <p:nvPr/>
        </p:nvSpPr>
        <p:spPr bwMode="auto">
          <a:xfrm>
            <a:off x="5087938" y="549276"/>
            <a:ext cx="1871663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TW" sz="1200" b="1"/>
              <a:t>sip:Server.work.com</a:t>
            </a:r>
          </a:p>
        </p:txBody>
      </p:sp>
      <p:sp>
        <p:nvSpPr>
          <p:cNvPr id="65546" name="Line 9"/>
          <p:cNvSpPr>
            <a:spLocks noChangeShapeType="1"/>
          </p:cNvSpPr>
          <p:nvPr/>
        </p:nvSpPr>
        <p:spPr bwMode="auto">
          <a:xfrm>
            <a:off x="1631951" y="1557339"/>
            <a:ext cx="0" cy="48244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 sz="1400"/>
          </a:p>
        </p:txBody>
      </p:sp>
      <p:sp>
        <p:nvSpPr>
          <p:cNvPr id="65547" name="Line 10"/>
          <p:cNvSpPr>
            <a:spLocks noChangeShapeType="1"/>
          </p:cNvSpPr>
          <p:nvPr/>
        </p:nvSpPr>
        <p:spPr bwMode="auto">
          <a:xfrm>
            <a:off x="10560051" y="1557339"/>
            <a:ext cx="0" cy="48244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 sz="1400"/>
          </a:p>
        </p:txBody>
      </p:sp>
      <p:sp>
        <p:nvSpPr>
          <p:cNvPr id="65548" name="Line 11"/>
          <p:cNvSpPr>
            <a:spLocks noChangeShapeType="1"/>
          </p:cNvSpPr>
          <p:nvPr/>
        </p:nvSpPr>
        <p:spPr bwMode="auto">
          <a:xfrm>
            <a:off x="6024563" y="1557339"/>
            <a:ext cx="0" cy="4824412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 sz="1400"/>
          </a:p>
        </p:txBody>
      </p:sp>
      <p:sp>
        <p:nvSpPr>
          <p:cNvPr id="65549" name="Line 12"/>
          <p:cNvSpPr>
            <a:spLocks noChangeShapeType="1"/>
          </p:cNvSpPr>
          <p:nvPr/>
        </p:nvSpPr>
        <p:spPr bwMode="auto">
          <a:xfrm>
            <a:off x="1631951" y="1628775"/>
            <a:ext cx="43926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 sz="1400"/>
          </a:p>
        </p:txBody>
      </p:sp>
      <p:sp>
        <p:nvSpPr>
          <p:cNvPr id="65550" name="Text Box 13"/>
          <p:cNvSpPr txBox="1">
            <a:spLocks noChangeArrowheads="1"/>
          </p:cNvSpPr>
          <p:nvPr/>
        </p:nvSpPr>
        <p:spPr bwMode="auto">
          <a:xfrm>
            <a:off x="1633537" y="1582737"/>
            <a:ext cx="4464051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TW" sz="1200" b="1"/>
              <a:t>MESSAGE sip:Collins@work.com SIP/2.0</a:t>
            </a:r>
            <a:br>
              <a:rPr lang="en-US" altLang="zh-TW" sz="1200" b="1"/>
            </a:br>
            <a:r>
              <a:rPr lang="en-US" altLang="zh-TW" sz="1200" b="1"/>
              <a:t>Via: SIP/2.0/UDP pc1.home.net; branch=z9hG4bK7890</a:t>
            </a:r>
            <a:br>
              <a:rPr lang="en-US" altLang="zh-TW" sz="1200" b="1"/>
            </a:br>
            <a:r>
              <a:rPr lang="en-US" altLang="zh-TW" sz="1200" b="1"/>
              <a:t>Max-Forwards: 70</a:t>
            </a:r>
            <a:br>
              <a:rPr lang="en-US" altLang="zh-TW" sz="1200" b="1"/>
            </a:br>
            <a:r>
              <a:rPr lang="en-US" altLang="zh-TW" sz="1200" b="1"/>
              <a:t>From: Boss&lt;sip:Manager@home.net&gt; </a:t>
            </a:r>
            <a:br>
              <a:rPr lang="en-US" altLang="zh-TW" sz="1200" b="1"/>
            </a:br>
            <a:r>
              <a:rPr lang="en-US" altLang="zh-TW" sz="1200" b="1"/>
              <a:t>To: Daniel&lt;sip:Collins@work.com&gt;</a:t>
            </a:r>
            <a:br>
              <a:rPr lang="en-US" altLang="zh-TW" sz="1200" b="1"/>
            </a:br>
            <a:r>
              <a:rPr lang="en-US" altLang="zh-TW" sz="1200" b="1"/>
              <a:t>Call-ID: 123456@pc1.home.net</a:t>
            </a:r>
            <a:br>
              <a:rPr lang="en-US" altLang="zh-TW" sz="1200" b="1"/>
            </a:br>
            <a:r>
              <a:rPr lang="en-US" altLang="zh-TW" sz="1200" b="1"/>
              <a:t>CSeq: 1 MESSAGE</a:t>
            </a:r>
            <a:br>
              <a:rPr lang="en-US" altLang="zh-TW" sz="1200" b="1"/>
            </a:br>
            <a:r>
              <a:rPr lang="en-US" altLang="zh-TW" sz="1200" b="1"/>
              <a:t>Content-Type: text/plain</a:t>
            </a:r>
            <a:br>
              <a:rPr lang="en-US" altLang="zh-TW" sz="1200" b="1"/>
            </a:br>
            <a:r>
              <a:rPr lang="en-US" altLang="zh-TW" sz="1200" b="1"/>
              <a:t>Content-Length: 19</a:t>
            </a:r>
            <a:br>
              <a:rPr lang="en-US" altLang="zh-TW" sz="1200" b="1"/>
            </a:br>
            <a:r>
              <a:rPr lang="en-US" altLang="zh-TW" sz="1200" b="1"/>
              <a:t>Content-Disposition: render</a:t>
            </a:r>
            <a:br>
              <a:rPr lang="en-US" altLang="zh-TW" sz="1200" b="1"/>
            </a:br>
            <a:r>
              <a:rPr lang="en-US" altLang="zh-TW" sz="1200" b="1"/>
              <a:t/>
            </a:r>
            <a:br>
              <a:rPr lang="en-US" altLang="zh-TW" sz="1200" b="1"/>
            </a:br>
            <a:r>
              <a:rPr lang="en-US" altLang="zh-TW" sz="1200" b="1"/>
              <a:t>Hello. How are you?</a:t>
            </a:r>
          </a:p>
        </p:txBody>
      </p:sp>
      <p:sp>
        <p:nvSpPr>
          <p:cNvPr id="65551" name="Line 14"/>
          <p:cNvSpPr>
            <a:spLocks noChangeShapeType="1"/>
          </p:cNvSpPr>
          <p:nvPr/>
        </p:nvSpPr>
        <p:spPr bwMode="auto">
          <a:xfrm>
            <a:off x="6024565" y="1773239"/>
            <a:ext cx="45354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 sz="1400"/>
          </a:p>
        </p:txBody>
      </p:sp>
      <p:sp>
        <p:nvSpPr>
          <p:cNvPr id="65552" name="Line 15"/>
          <p:cNvSpPr>
            <a:spLocks noChangeShapeType="1"/>
          </p:cNvSpPr>
          <p:nvPr/>
        </p:nvSpPr>
        <p:spPr bwMode="auto">
          <a:xfrm flipH="1">
            <a:off x="6024565" y="4365625"/>
            <a:ext cx="45354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 sz="1400"/>
          </a:p>
        </p:txBody>
      </p:sp>
      <p:sp>
        <p:nvSpPr>
          <p:cNvPr id="65553" name="Text Box 16"/>
          <p:cNvSpPr txBox="1">
            <a:spLocks noChangeArrowheads="1"/>
          </p:cNvSpPr>
          <p:nvPr/>
        </p:nvSpPr>
        <p:spPr bwMode="auto">
          <a:xfrm>
            <a:off x="6022977" y="1773238"/>
            <a:ext cx="4752975" cy="2492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TW" sz="1200" b="1"/>
              <a:t>MESSAGE sip:Collins@work.com SIP/2.0</a:t>
            </a:r>
            <a:br>
              <a:rPr lang="en-US" altLang="zh-TW" sz="1200" b="1"/>
            </a:br>
            <a:r>
              <a:rPr lang="en-US" altLang="zh-TW" sz="1200" b="1"/>
              <a:t>Via: SIP/2.0/UDP server.work.com; branch=z9hG4bKxyz1</a:t>
            </a:r>
            <a:br>
              <a:rPr lang="en-US" altLang="zh-TW" sz="1200" b="1"/>
            </a:br>
            <a:r>
              <a:rPr lang="en-US" altLang="zh-TW" sz="1200" b="1"/>
              <a:t>Via: SIP/2.0/UDP pc1.home.net; branch=z9hG4bK7890</a:t>
            </a:r>
            <a:br>
              <a:rPr lang="en-US" altLang="zh-TW" sz="1200" b="1"/>
            </a:br>
            <a:r>
              <a:rPr lang="en-US" altLang="zh-TW" sz="1200" b="1"/>
              <a:t>Max-Forwards: </a:t>
            </a:r>
            <a:r>
              <a:rPr lang="en-US" altLang="zh-TW" sz="1200" b="1">
                <a:solidFill>
                  <a:schemeClr val="accent1"/>
                </a:solidFill>
              </a:rPr>
              <a:t>69</a:t>
            </a:r>
            <a:r>
              <a:rPr lang="en-US" altLang="zh-TW" sz="1200" b="1"/>
              <a:t/>
            </a:r>
            <a:br>
              <a:rPr lang="en-US" altLang="zh-TW" sz="1200" b="1"/>
            </a:br>
            <a:r>
              <a:rPr lang="en-US" altLang="zh-TW" sz="1200" b="1"/>
              <a:t>From: Boss&lt;sip:Manager@home.net&gt; </a:t>
            </a:r>
            <a:br>
              <a:rPr lang="en-US" altLang="zh-TW" sz="1200" b="1"/>
            </a:br>
            <a:r>
              <a:rPr lang="en-US" altLang="zh-TW" sz="1200" b="1"/>
              <a:t>To: Daniel&lt;sip:Collins@work.com&gt;</a:t>
            </a:r>
            <a:br>
              <a:rPr lang="en-US" altLang="zh-TW" sz="1200" b="1"/>
            </a:br>
            <a:r>
              <a:rPr lang="en-US" altLang="zh-TW" sz="1200" b="1"/>
              <a:t>Call-ID: 123456@pc1.home.net</a:t>
            </a:r>
            <a:br>
              <a:rPr lang="en-US" altLang="zh-TW" sz="1200" b="1"/>
            </a:br>
            <a:r>
              <a:rPr lang="en-US" altLang="zh-TW" sz="1200" b="1"/>
              <a:t>CSeq: 1 MESSAGE</a:t>
            </a:r>
            <a:br>
              <a:rPr lang="en-US" altLang="zh-TW" sz="1200" b="1"/>
            </a:br>
            <a:r>
              <a:rPr lang="en-US" altLang="zh-TW" sz="1200" b="1"/>
              <a:t>Content-Type: text/plain</a:t>
            </a:r>
            <a:br>
              <a:rPr lang="en-US" altLang="zh-TW" sz="1200" b="1"/>
            </a:br>
            <a:r>
              <a:rPr lang="en-US" altLang="zh-TW" sz="1200" b="1"/>
              <a:t>Content-Length: 19</a:t>
            </a:r>
            <a:br>
              <a:rPr lang="en-US" altLang="zh-TW" sz="1200" b="1"/>
            </a:br>
            <a:r>
              <a:rPr lang="en-US" altLang="zh-TW" sz="1200" b="1"/>
              <a:t>Content-Disposition: render</a:t>
            </a:r>
            <a:br>
              <a:rPr lang="en-US" altLang="zh-TW" sz="1200" b="1"/>
            </a:br>
            <a:r>
              <a:rPr lang="en-US" altLang="zh-TW" sz="1200" b="1"/>
              <a:t/>
            </a:r>
            <a:br>
              <a:rPr lang="en-US" altLang="zh-TW" sz="1200" b="1"/>
            </a:br>
            <a:r>
              <a:rPr lang="en-US" altLang="zh-TW" sz="1200" b="1"/>
              <a:t>Hello. How are you?</a:t>
            </a:r>
          </a:p>
        </p:txBody>
      </p:sp>
      <p:sp>
        <p:nvSpPr>
          <p:cNvPr id="65554" name="Text Box 17"/>
          <p:cNvSpPr txBox="1">
            <a:spLocks noChangeArrowheads="1"/>
          </p:cNvSpPr>
          <p:nvPr/>
        </p:nvSpPr>
        <p:spPr bwMode="auto">
          <a:xfrm>
            <a:off x="6022977" y="4365625"/>
            <a:ext cx="4752975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TW" sz="1200" b="1"/>
              <a:t>SIP/2.0 200 OK</a:t>
            </a:r>
            <a:br>
              <a:rPr lang="en-US" altLang="zh-TW" sz="1200" b="1"/>
            </a:br>
            <a:r>
              <a:rPr lang="en-US" altLang="zh-TW" sz="1200" b="1"/>
              <a:t>Via: SIP/2.0/UDP server.work.com; branch=z9hG4bKxyz1</a:t>
            </a:r>
            <a:br>
              <a:rPr lang="en-US" altLang="zh-TW" sz="1200" b="1"/>
            </a:br>
            <a:r>
              <a:rPr lang="en-US" altLang="zh-TW" sz="1200" b="1"/>
              <a:t>Via: SIP/2.0/UDP pc1.home.net; branch=z9hG4bK7890</a:t>
            </a:r>
            <a:br>
              <a:rPr lang="en-US" altLang="zh-TW" sz="1200" b="1"/>
            </a:br>
            <a:r>
              <a:rPr lang="en-US" altLang="zh-TW" sz="1200" b="1"/>
              <a:t>From: Boss&lt;sip:Manager@home.net&gt; </a:t>
            </a:r>
            <a:br>
              <a:rPr lang="en-US" altLang="zh-TW" sz="1200" b="1"/>
            </a:br>
            <a:r>
              <a:rPr lang="en-US" altLang="zh-TW" sz="1200" b="1"/>
              <a:t>To: Daniel&lt;sip:Collins@work.com&gt;</a:t>
            </a:r>
            <a:br>
              <a:rPr lang="en-US" altLang="zh-TW" sz="1200" b="1"/>
            </a:br>
            <a:r>
              <a:rPr lang="en-US" altLang="zh-TW" sz="1200" b="1"/>
              <a:t>Call-ID: 123456@pc1.home.net</a:t>
            </a:r>
            <a:br>
              <a:rPr lang="en-US" altLang="zh-TW" sz="1200" b="1"/>
            </a:br>
            <a:r>
              <a:rPr lang="en-US" altLang="zh-TW" sz="1200" b="1"/>
              <a:t>CSeq: 1 MESSAGE</a:t>
            </a:r>
            <a:br>
              <a:rPr lang="en-US" altLang="zh-TW" sz="1200" b="1"/>
            </a:br>
            <a:r>
              <a:rPr lang="en-US" altLang="zh-TW" sz="1200" b="1"/>
              <a:t>Content-Length: 0</a:t>
            </a:r>
          </a:p>
        </p:txBody>
      </p:sp>
      <p:sp>
        <p:nvSpPr>
          <p:cNvPr id="65555" name="Line 18"/>
          <p:cNvSpPr>
            <a:spLocks noChangeShapeType="1"/>
          </p:cNvSpPr>
          <p:nvPr/>
        </p:nvSpPr>
        <p:spPr bwMode="auto">
          <a:xfrm flipH="1">
            <a:off x="1631951" y="4581525"/>
            <a:ext cx="43926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 sz="1400"/>
          </a:p>
        </p:txBody>
      </p:sp>
      <p:sp>
        <p:nvSpPr>
          <p:cNvPr id="65556" name="Text Box 19"/>
          <p:cNvSpPr txBox="1">
            <a:spLocks noChangeArrowheads="1"/>
          </p:cNvSpPr>
          <p:nvPr/>
        </p:nvSpPr>
        <p:spPr bwMode="auto">
          <a:xfrm>
            <a:off x="1630365" y="4613276"/>
            <a:ext cx="4752975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TW" sz="1200" b="1"/>
              <a:t>SIP/2.0 200 OK</a:t>
            </a:r>
            <a:br>
              <a:rPr lang="en-US" altLang="zh-TW" sz="1200" b="1"/>
            </a:br>
            <a:r>
              <a:rPr lang="en-US" altLang="zh-TW" sz="1200" b="1"/>
              <a:t>Via: SIP/2.0/UDP pc1.home.net; branch=z9hG4bK7890</a:t>
            </a:r>
            <a:br>
              <a:rPr lang="en-US" altLang="zh-TW" sz="1200" b="1"/>
            </a:br>
            <a:r>
              <a:rPr lang="en-US" altLang="zh-TW" sz="1200" b="1"/>
              <a:t>From: Boss&lt;sip:Manager@home.net&gt; </a:t>
            </a:r>
            <a:br>
              <a:rPr lang="en-US" altLang="zh-TW" sz="1200" b="1"/>
            </a:br>
            <a:r>
              <a:rPr lang="en-US" altLang="zh-TW" sz="1200" b="1"/>
              <a:t>To: Daniel&lt;sip:Collins@work.com&gt;</a:t>
            </a:r>
            <a:br>
              <a:rPr lang="en-US" altLang="zh-TW" sz="1200" b="1"/>
            </a:br>
            <a:r>
              <a:rPr lang="en-US" altLang="zh-TW" sz="1200" b="1"/>
              <a:t>Call-ID: 123456@pc1.home.net</a:t>
            </a:r>
            <a:br>
              <a:rPr lang="en-US" altLang="zh-TW" sz="1200" b="1"/>
            </a:br>
            <a:r>
              <a:rPr lang="en-US" altLang="zh-TW" sz="1200" b="1"/>
              <a:t>CSeq: 1 MESSAGE</a:t>
            </a:r>
            <a:br>
              <a:rPr lang="en-US" altLang="zh-TW" sz="1200" b="1"/>
            </a:br>
            <a:r>
              <a:rPr lang="en-US" altLang="zh-TW" sz="1200" b="1"/>
              <a:t>Content-Length: 0</a:t>
            </a:r>
          </a:p>
        </p:txBody>
      </p:sp>
      <p:sp>
        <p:nvSpPr>
          <p:cNvPr id="65557" name="Text Box 20"/>
          <p:cNvSpPr txBox="1">
            <a:spLocks noChangeArrowheads="1"/>
          </p:cNvSpPr>
          <p:nvPr/>
        </p:nvSpPr>
        <p:spPr bwMode="auto">
          <a:xfrm>
            <a:off x="1416049" y="1484314"/>
            <a:ext cx="287339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TW" sz="1200" b="1"/>
              <a:t>a</a:t>
            </a:r>
          </a:p>
        </p:txBody>
      </p:sp>
      <p:sp>
        <p:nvSpPr>
          <p:cNvPr id="65558" name="Text Box 21"/>
          <p:cNvSpPr txBox="1">
            <a:spLocks noChangeArrowheads="1"/>
          </p:cNvSpPr>
          <p:nvPr/>
        </p:nvSpPr>
        <p:spPr bwMode="auto">
          <a:xfrm>
            <a:off x="1416049" y="1641475"/>
            <a:ext cx="287339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TW" sz="1200" b="1"/>
              <a:t>b</a:t>
            </a:r>
          </a:p>
        </p:txBody>
      </p:sp>
      <p:sp>
        <p:nvSpPr>
          <p:cNvPr id="65559" name="Text Box 22"/>
          <p:cNvSpPr txBox="1">
            <a:spLocks noChangeArrowheads="1"/>
          </p:cNvSpPr>
          <p:nvPr/>
        </p:nvSpPr>
        <p:spPr bwMode="auto">
          <a:xfrm>
            <a:off x="1416049" y="4221163"/>
            <a:ext cx="287339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TW" sz="1200" b="1"/>
              <a:t>c</a:t>
            </a:r>
          </a:p>
        </p:txBody>
      </p:sp>
      <p:sp>
        <p:nvSpPr>
          <p:cNvPr id="65560" name="Text Box 23"/>
          <p:cNvSpPr txBox="1">
            <a:spLocks noChangeArrowheads="1"/>
          </p:cNvSpPr>
          <p:nvPr/>
        </p:nvSpPr>
        <p:spPr bwMode="auto">
          <a:xfrm>
            <a:off x="1416049" y="4437063"/>
            <a:ext cx="287339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TW" sz="1200" b="1"/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503884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1pPr>
            <a:lvl2pPr marL="742932" indent="-285744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2pPr>
            <a:lvl3pPr marL="1142971" indent="-228594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3pPr>
            <a:lvl4pPr marL="1600160" indent="-228594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4pPr>
            <a:lvl5pPr marL="2057349" indent="-228594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5pPr>
            <a:lvl6pPr marL="2514537" indent="-22859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6pPr>
            <a:lvl7pPr marL="2971726" indent="-22859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7pPr>
            <a:lvl8pPr marL="3428914" indent="-22859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8pPr>
            <a:lvl9pPr marL="3886103" indent="-228594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5D31EDFD-DB74-4439-AC02-6E5A2656956F}" type="slidenum">
              <a:rPr kumimoji="0" lang="zh-TW" altLang="en-US" sz="1400"/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kumimoji="0" lang="en-US" altLang="zh-TW" sz="1400"/>
          </a:p>
        </p:txBody>
      </p:sp>
      <p:sp>
        <p:nvSpPr>
          <p:cNvPr id="66563" name="Rectangle 2"/>
          <p:cNvSpPr>
            <a:spLocks noChangeArrowheads="1"/>
          </p:cNvSpPr>
          <p:nvPr/>
        </p:nvSpPr>
        <p:spPr bwMode="auto">
          <a:xfrm>
            <a:off x="1631951" y="44451"/>
            <a:ext cx="8856663" cy="14398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2400"/>
          </a:p>
        </p:txBody>
      </p:sp>
      <p:sp>
        <p:nvSpPr>
          <p:cNvPr id="66564" name="Rectangle 3"/>
          <p:cNvSpPr>
            <a:spLocks noChangeArrowheads="1"/>
          </p:cNvSpPr>
          <p:nvPr/>
        </p:nvSpPr>
        <p:spPr bwMode="auto">
          <a:xfrm>
            <a:off x="2782889" y="2492377"/>
            <a:ext cx="1368425" cy="730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2400"/>
          </a:p>
        </p:txBody>
      </p:sp>
      <p:graphicFrame>
        <p:nvGraphicFramePr>
          <p:cNvPr id="66565" name="Object 4"/>
          <p:cNvGraphicFramePr>
            <a:graphicFrameLocks noChangeAspect="1"/>
          </p:cNvGraphicFramePr>
          <p:nvPr/>
        </p:nvGraphicFramePr>
        <p:xfrm>
          <a:off x="5807075" y="765176"/>
          <a:ext cx="488951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5" name="Visio" r:id="rId3" imgW="298399" imgH="484327" progId="Visio.Drawing.6">
                  <p:embed/>
                </p:oleObj>
              </mc:Choice>
              <mc:Fallback>
                <p:oleObj name="Visio" r:id="rId3" imgW="298399" imgH="484327" progId="Visio.Drawing.6">
                  <p:embed/>
                  <p:pic>
                    <p:nvPicPr>
                      <p:cNvPr id="66565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07075" y="765176"/>
                        <a:ext cx="488951" cy="792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66" name="Text Box 5"/>
          <p:cNvSpPr txBox="1">
            <a:spLocks noChangeArrowheads="1"/>
          </p:cNvSpPr>
          <p:nvPr/>
        </p:nvSpPr>
        <p:spPr bwMode="auto">
          <a:xfrm>
            <a:off x="7392988" y="549276"/>
            <a:ext cx="331152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TW" sz="1200" b="1"/>
              <a:t>Daniel&lt;sip:Collins@station1.work.com&gt;</a:t>
            </a:r>
          </a:p>
        </p:txBody>
      </p:sp>
      <p:sp>
        <p:nvSpPr>
          <p:cNvPr id="66567" name="Text Box 6"/>
          <p:cNvSpPr txBox="1">
            <a:spLocks noChangeArrowheads="1"/>
          </p:cNvSpPr>
          <p:nvPr/>
        </p:nvSpPr>
        <p:spPr bwMode="auto">
          <a:xfrm>
            <a:off x="1558926" y="549276"/>
            <a:ext cx="331152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TW" sz="1200" b="1"/>
              <a:t>Boss&lt;sip:Manager@pc1.home.com&gt;</a:t>
            </a:r>
          </a:p>
        </p:txBody>
      </p:sp>
      <p:graphicFrame>
        <p:nvGraphicFramePr>
          <p:cNvPr id="66568" name="Object 7"/>
          <p:cNvGraphicFramePr>
            <a:graphicFrameLocks noChangeAspect="1"/>
          </p:cNvGraphicFramePr>
          <p:nvPr/>
        </p:nvGraphicFramePr>
        <p:xfrm>
          <a:off x="1703389" y="765175"/>
          <a:ext cx="804863" cy="8588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6" name="Visio" r:id="rId5" imgW="805434" imgH="859130" progId="Visio.Drawing.6">
                  <p:embed/>
                </p:oleObj>
              </mc:Choice>
              <mc:Fallback>
                <p:oleObj name="Visio" r:id="rId5" imgW="805434" imgH="859130" progId="Visio.Drawing.6">
                  <p:embed/>
                  <p:pic>
                    <p:nvPicPr>
                      <p:cNvPr id="66568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03389" y="765175"/>
                        <a:ext cx="804863" cy="85883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69" name="Object 8"/>
          <p:cNvGraphicFramePr>
            <a:graphicFrameLocks noChangeAspect="1"/>
          </p:cNvGraphicFramePr>
          <p:nvPr/>
        </p:nvGraphicFramePr>
        <p:xfrm>
          <a:off x="9696451" y="765175"/>
          <a:ext cx="792163" cy="8445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7" name="Visio" r:id="rId7" imgW="792099" imgH="844906" progId="Visio.Drawing.6">
                  <p:embed/>
                </p:oleObj>
              </mc:Choice>
              <mc:Fallback>
                <p:oleObj name="Visio" r:id="rId7" imgW="792099" imgH="844906" progId="Visio.Drawing.6">
                  <p:embed/>
                  <p:pic>
                    <p:nvPicPr>
                      <p:cNvPr id="66569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96451" y="765175"/>
                        <a:ext cx="792163" cy="84455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70" name="Text Box 9"/>
          <p:cNvSpPr txBox="1">
            <a:spLocks noChangeArrowheads="1"/>
          </p:cNvSpPr>
          <p:nvPr/>
        </p:nvSpPr>
        <p:spPr bwMode="auto">
          <a:xfrm>
            <a:off x="5087938" y="549276"/>
            <a:ext cx="1871663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TW" sz="1200" b="1"/>
              <a:t>sip:Server.work.com</a:t>
            </a:r>
          </a:p>
        </p:txBody>
      </p:sp>
      <p:sp>
        <p:nvSpPr>
          <p:cNvPr id="66571" name="Line 10"/>
          <p:cNvSpPr>
            <a:spLocks noChangeShapeType="1"/>
          </p:cNvSpPr>
          <p:nvPr/>
        </p:nvSpPr>
        <p:spPr bwMode="auto">
          <a:xfrm>
            <a:off x="1631951" y="1557339"/>
            <a:ext cx="0" cy="48244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 sz="1400"/>
          </a:p>
        </p:txBody>
      </p:sp>
      <p:sp>
        <p:nvSpPr>
          <p:cNvPr id="66572" name="Line 11"/>
          <p:cNvSpPr>
            <a:spLocks noChangeShapeType="1"/>
          </p:cNvSpPr>
          <p:nvPr/>
        </p:nvSpPr>
        <p:spPr bwMode="auto">
          <a:xfrm>
            <a:off x="10560051" y="1557339"/>
            <a:ext cx="0" cy="48244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 sz="1400"/>
          </a:p>
        </p:txBody>
      </p:sp>
      <p:sp>
        <p:nvSpPr>
          <p:cNvPr id="66573" name="Line 12"/>
          <p:cNvSpPr>
            <a:spLocks noChangeShapeType="1"/>
          </p:cNvSpPr>
          <p:nvPr/>
        </p:nvSpPr>
        <p:spPr bwMode="auto">
          <a:xfrm>
            <a:off x="6024563" y="1557339"/>
            <a:ext cx="0" cy="4824412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 sz="1400"/>
          </a:p>
        </p:txBody>
      </p:sp>
      <p:sp>
        <p:nvSpPr>
          <p:cNvPr id="66574" name="Line 13"/>
          <p:cNvSpPr>
            <a:spLocks noChangeShapeType="1"/>
          </p:cNvSpPr>
          <p:nvPr/>
        </p:nvSpPr>
        <p:spPr bwMode="auto">
          <a:xfrm>
            <a:off x="1631951" y="4437063"/>
            <a:ext cx="43926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 sz="1400"/>
          </a:p>
        </p:txBody>
      </p:sp>
      <p:sp>
        <p:nvSpPr>
          <p:cNvPr id="66575" name="Text Box 14"/>
          <p:cNvSpPr txBox="1">
            <a:spLocks noChangeArrowheads="1"/>
          </p:cNvSpPr>
          <p:nvPr/>
        </p:nvSpPr>
        <p:spPr bwMode="auto">
          <a:xfrm>
            <a:off x="6026152" y="1582737"/>
            <a:ext cx="4822825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TW" sz="1200" b="1"/>
              <a:t>MESSAGE sip:Manager@home.net SIP/2.0</a:t>
            </a:r>
            <a:br>
              <a:rPr lang="en-US" altLang="zh-TW" sz="1200" b="1"/>
            </a:br>
            <a:r>
              <a:rPr lang="en-US" altLang="zh-TW" sz="1200" b="1"/>
              <a:t>Via: SIP/2.0/UDP station1.work.com; branch=z9hG4bK123</a:t>
            </a:r>
            <a:br>
              <a:rPr lang="en-US" altLang="zh-TW" sz="1200" b="1"/>
            </a:br>
            <a:r>
              <a:rPr lang="en-US" altLang="zh-TW" sz="1200" b="1"/>
              <a:t>Max-Forwards: 70</a:t>
            </a:r>
            <a:br>
              <a:rPr lang="en-US" altLang="zh-TW" sz="1200" b="1"/>
            </a:br>
            <a:r>
              <a:rPr lang="en-US" altLang="zh-TW" sz="1200" b="1"/>
              <a:t>From: Daniel&lt;sip:Collins@work.com&gt; </a:t>
            </a:r>
            <a:br>
              <a:rPr lang="en-US" altLang="zh-TW" sz="1200" b="1"/>
            </a:br>
            <a:r>
              <a:rPr lang="en-US" altLang="zh-TW" sz="1200" b="1"/>
              <a:t>To:  Boss&lt;sip:Manager@home.net&gt; </a:t>
            </a:r>
            <a:br>
              <a:rPr lang="en-US" altLang="zh-TW" sz="1200" b="1"/>
            </a:br>
            <a:r>
              <a:rPr lang="en-US" altLang="zh-TW" sz="1200" b="1"/>
              <a:t>Call-ID: 456789@station1.work.com</a:t>
            </a:r>
            <a:br>
              <a:rPr lang="en-US" altLang="zh-TW" sz="1200" b="1"/>
            </a:br>
            <a:r>
              <a:rPr lang="en-US" altLang="zh-TW" sz="1200" b="1"/>
              <a:t>CSeq: 1101 MESSAGE</a:t>
            </a:r>
            <a:br>
              <a:rPr lang="en-US" altLang="zh-TW" sz="1200" b="1"/>
            </a:br>
            <a:r>
              <a:rPr lang="en-US" altLang="zh-TW" sz="1200" b="1"/>
              <a:t>Content-Type: text/plain</a:t>
            </a:r>
            <a:br>
              <a:rPr lang="en-US" altLang="zh-TW" sz="1200" b="1"/>
            </a:br>
            <a:r>
              <a:rPr lang="en-US" altLang="zh-TW" sz="1200" b="1"/>
              <a:t>Content-Length: 22</a:t>
            </a:r>
            <a:br>
              <a:rPr lang="en-US" altLang="zh-TW" sz="1200" b="1"/>
            </a:br>
            <a:r>
              <a:rPr lang="en-US" altLang="zh-TW" sz="1200" b="1"/>
              <a:t>Content-Disposition: render</a:t>
            </a:r>
            <a:br>
              <a:rPr lang="en-US" altLang="zh-TW" sz="1200" b="1"/>
            </a:br>
            <a:r>
              <a:rPr lang="en-US" altLang="zh-TW" sz="1200" b="1"/>
              <a:t/>
            </a:r>
            <a:br>
              <a:rPr lang="en-US" altLang="zh-TW" sz="1200" b="1"/>
            </a:br>
            <a:r>
              <a:rPr lang="en-US" altLang="zh-TW" sz="1200" b="1"/>
              <a:t>I</a:t>
            </a:r>
            <a:r>
              <a:rPr lang="en-US" altLang="zh-TW" sz="1200" b="1">
                <a:latin typeface="Arial" panose="020B0604020202020204" pitchFamily="34" charset="0"/>
              </a:rPr>
              <a:t>’</a:t>
            </a:r>
            <a:r>
              <a:rPr lang="en-US" altLang="zh-TW" sz="1200" b="1"/>
              <a:t>m fine. How are you?</a:t>
            </a:r>
          </a:p>
        </p:txBody>
      </p:sp>
      <p:sp>
        <p:nvSpPr>
          <p:cNvPr id="66576" name="Line 15"/>
          <p:cNvSpPr>
            <a:spLocks noChangeShapeType="1"/>
          </p:cNvSpPr>
          <p:nvPr/>
        </p:nvSpPr>
        <p:spPr bwMode="auto">
          <a:xfrm>
            <a:off x="6024565" y="4581525"/>
            <a:ext cx="45354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 sz="1400"/>
          </a:p>
        </p:txBody>
      </p:sp>
      <p:sp>
        <p:nvSpPr>
          <p:cNvPr id="66577" name="Line 16"/>
          <p:cNvSpPr>
            <a:spLocks noChangeShapeType="1"/>
          </p:cNvSpPr>
          <p:nvPr/>
        </p:nvSpPr>
        <p:spPr bwMode="auto">
          <a:xfrm flipH="1">
            <a:off x="6024565" y="1628775"/>
            <a:ext cx="45354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 sz="1400"/>
          </a:p>
        </p:txBody>
      </p:sp>
      <p:sp>
        <p:nvSpPr>
          <p:cNvPr id="66578" name="Text Box 17"/>
          <p:cNvSpPr txBox="1">
            <a:spLocks noChangeArrowheads="1"/>
          </p:cNvSpPr>
          <p:nvPr/>
        </p:nvSpPr>
        <p:spPr bwMode="auto">
          <a:xfrm>
            <a:off x="1558926" y="1773238"/>
            <a:ext cx="4752975" cy="2492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TW" sz="1200" b="1"/>
              <a:t>MESSAGE sip:Manager@home.net SIP/2.0</a:t>
            </a:r>
            <a:br>
              <a:rPr lang="en-US" altLang="zh-TW" sz="1200" b="1"/>
            </a:br>
            <a:r>
              <a:rPr lang="en-US" altLang="zh-TW" sz="1200" b="1"/>
              <a:t>Via: SIP/2.0/UDP server.work.com; </a:t>
            </a:r>
            <a:r>
              <a:rPr lang="en-US" altLang="zh-TW" sz="900" b="1"/>
              <a:t>branch=z9hG4bKabcd</a:t>
            </a:r>
            <a:r>
              <a:rPr lang="en-US" altLang="zh-TW" sz="1200" b="1"/>
              <a:t/>
            </a:r>
            <a:br>
              <a:rPr lang="en-US" altLang="zh-TW" sz="1200" b="1"/>
            </a:br>
            <a:r>
              <a:rPr lang="en-US" altLang="zh-TW" sz="1200" b="1"/>
              <a:t>Via: SIP/2.0/UDP station1.work.com; </a:t>
            </a:r>
            <a:r>
              <a:rPr lang="en-US" altLang="zh-TW" sz="900" b="1"/>
              <a:t>branch=z9hG4bK123</a:t>
            </a:r>
            <a:r>
              <a:rPr lang="en-US" altLang="zh-TW" sz="1200" b="1"/>
              <a:t/>
            </a:r>
            <a:br>
              <a:rPr lang="en-US" altLang="zh-TW" sz="1200" b="1"/>
            </a:br>
            <a:r>
              <a:rPr lang="en-US" altLang="zh-TW" sz="1200" b="1"/>
              <a:t>Max-Forwards: 69</a:t>
            </a:r>
            <a:br>
              <a:rPr lang="en-US" altLang="zh-TW" sz="1200" b="1"/>
            </a:br>
            <a:r>
              <a:rPr lang="en-US" altLang="zh-TW" sz="1200" b="1"/>
              <a:t>From: Daniel&lt;sip:Collins@work.com&gt; </a:t>
            </a:r>
            <a:br>
              <a:rPr lang="en-US" altLang="zh-TW" sz="1200" b="1"/>
            </a:br>
            <a:r>
              <a:rPr lang="en-US" altLang="zh-TW" sz="1200" b="1"/>
              <a:t>To:  Boss&lt;sip:Manager@home.net&gt; </a:t>
            </a:r>
            <a:br>
              <a:rPr lang="en-US" altLang="zh-TW" sz="1200" b="1"/>
            </a:br>
            <a:r>
              <a:rPr lang="en-US" altLang="zh-TW" sz="1200" b="1"/>
              <a:t>Call-ID: 456789@station1.work.com</a:t>
            </a:r>
            <a:br>
              <a:rPr lang="en-US" altLang="zh-TW" sz="1200" b="1"/>
            </a:br>
            <a:r>
              <a:rPr lang="en-US" altLang="zh-TW" sz="1200" b="1"/>
              <a:t>CSeq: 1101 MESSAGE</a:t>
            </a:r>
            <a:br>
              <a:rPr lang="en-US" altLang="zh-TW" sz="1200" b="1"/>
            </a:br>
            <a:r>
              <a:rPr lang="en-US" altLang="zh-TW" sz="1200" b="1"/>
              <a:t>Content-Type: text/plain</a:t>
            </a:r>
            <a:br>
              <a:rPr lang="en-US" altLang="zh-TW" sz="1200" b="1"/>
            </a:br>
            <a:r>
              <a:rPr lang="en-US" altLang="zh-TW" sz="1200" b="1"/>
              <a:t>Content-Length: 22</a:t>
            </a:r>
            <a:br>
              <a:rPr lang="en-US" altLang="zh-TW" sz="1200" b="1"/>
            </a:br>
            <a:r>
              <a:rPr lang="en-US" altLang="zh-TW" sz="1200" b="1"/>
              <a:t>Content-Disposition: render</a:t>
            </a:r>
            <a:br>
              <a:rPr lang="en-US" altLang="zh-TW" sz="1200" b="1"/>
            </a:br>
            <a:r>
              <a:rPr lang="en-US" altLang="zh-TW" sz="1200" b="1"/>
              <a:t/>
            </a:r>
            <a:br>
              <a:rPr lang="en-US" altLang="zh-TW" sz="1200" b="1"/>
            </a:br>
            <a:r>
              <a:rPr lang="en-US" altLang="zh-TW" sz="1200" b="1"/>
              <a:t>I</a:t>
            </a:r>
            <a:r>
              <a:rPr lang="en-US" altLang="zh-TW" sz="1200" b="1">
                <a:latin typeface="Arial" panose="020B0604020202020204" pitchFamily="34" charset="0"/>
              </a:rPr>
              <a:t>’</a:t>
            </a:r>
            <a:r>
              <a:rPr lang="en-US" altLang="zh-TW" sz="1200" b="1"/>
              <a:t>m fine. How are you?</a:t>
            </a:r>
          </a:p>
        </p:txBody>
      </p:sp>
      <p:sp>
        <p:nvSpPr>
          <p:cNvPr id="66579" name="Text Box 18"/>
          <p:cNvSpPr txBox="1">
            <a:spLocks noChangeArrowheads="1"/>
          </p:cNvSpPr>
          <p:nvPr/>
        </p:nvSpPr>
        <p:spPr bwMode="auto">
          <a:xfrm>
            <a:off x="1558926" y="4365626"/>
            <a:ext cx="4752975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TW" sz="1200" b="1"/>
              <a:t>SIP/2.0 200 OK</a:t>
            </a:r>
            <a:br>
              <a:rPr lang="en-US" altLang="zh-TW" sz="1200" b="1"/>
            </a:br>
            <a:r>
              <a:rPr lang="en-US" altLang="zh-TW" sz="1200" b="1"/>
              <a:t>Via: SIP/2.0/UDP server.work.com; </a:t>
            </a:r>
            <a:r>
              <a:rPr lang="en-US" altLang="zh-TW" sz="900" b="1"/>
              <a:t>branch=z9hG4bKabcd</a:t>
            </a:r>
            <a:r>
              <a:rPr lang="en-US" altLang="zh-TW" sz="1200" b="1"/>
              <a:t/>
            </a:r>
            <a:br>
              <a:rPr lang="en-US" altLang="zh-TW" sz="1200" b="1"/>
            </a:br>
            <a:r>
              <a:rPr lang="en-US" altLang="zh-TW" sz="1200" b="1"/>
              <a:t>Via: SIP/2.0/UDP station1.work.com; </a:t>
            </a:r>
            <a:r>
              <a:rPr lang="en-US" altLang="zh-TW" sz="900" b="1"/>
              <a:t>branch=z9hG4bK123</a:t>
            </a:r>
            <a:r>
              <a:rPr lang="en-US" altLang="zh-TW" sz="1200" b="1"/>
              <a:t/>
            </a:r>
            <a:br>
              <a:rPr lang="en-US" altLang="zh-TW" sz="1200" b="1"/>
            </a:br>
            <a:r>
              <a:rPr lang="en-US" altLang="zh-TW" sz="1200" b="1"/>
              <a:t>From: Daniel&lt;sip:Collins@work.com&gt; </a:t>
            </a:r>
            <a:br>
              <a:rPr lang="en-US" altLang="zh-TW" sz="1200" b="1"/>
            </a:br>
            <a:r>
              <a:rPr lang="en-US" altLang="zh-TW" sz="1200" b="1"/>
              <a:t>To:  Boss&lt;sip:Manager@home.net&gt;</a:t>
            </a:r>
            <a:br>
              <a:rPr lang="en-US" altLang="zh-TW" sz="1200" b="1"/>
            </a:br>
            <a:r>
              <a:rPr lang="en-US" altLang="zh-TW" sz="1200" b="1"/>
              <a:t>Call-ID: 456789@station1.work.com </a:t>
            </a:r>
            <a:br>
              <a:rPr lang="en-US" altLang="zh-TW" sz="1200" b="1"/>
            </a:br>
            <a:r>
              <a:rPr lang="en-US" altLang="zh-TW" sz="1200" b="1"/>
              <a:t>CSeq: 1101 MESSAGE</a:t>
            </a:r>
            <a:br>
              <a:rPr lang="en-US" altLang="zh-TW" sz="1200" b="1"/>
            </a:br>
            <a:r>
              <a:rPr lang="en-US" altLang="zh-TW" sz="1200" b="1"/>
              <a:t>Content-Length: 0</a:t>
            </a:r>
          </a:p>
        </p:txBody>
      </p:sp>
      <p:sp>
        <p:nvSpPr>
          <p:cNvPr id="66580" name="Line 19"/>
          <p:cNvSpPr>
            <a:spLocks noChangeShapeType="1"/>
          </p:cNvSpPr>
          <p:nvPr/>
        </p:nvSpPr>
        <p:spPr bwMode="auto">
          <a:xfrm flipH="1">
            <a:off x="1631951" y="1844675"/>
            <a:ext cx="43926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 sz="1400"/>
          </a:p>
        </p:txBody>
      </p:sp>
      <p:sp>
        <p:nvSpPr>
          <p:cNvPr id="66581" name="Text Box 20"/>
          <p:cNvSpPr txBox="1">
            <a:spLocks noChangeArrowheads="1"/>
          </p:cNvSpPr>
          <p:nvPr/>
        </p:nvSpPr>
        <p:spPr bwMode="auto">
          <a:xfrm>
            <a:off x="6022977" y="4613276"/>
            <a:ext cx="4752975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TW" sz="1200" b="1"/>
              <a:t>SIP/2.0 200 OK</a:t>
            </a:r>
            <a:br>
              <a:rPr lang="en-US" altLang="zh-TW" sz="1200" b="1"/>
            </a:br>
            <a:r>
              <a:rPr lang="en-US" altLang="zh-TW" sz="1200" b="1"/>
              <a:t>Via: SIP/2.0/UDP station1.work.com; branch=z9hG4bK123</a:t>
            </a:r>
            <a:br>
              <a:rPr lang="en-US" altLang="zh-TW" sz="1200" b="1"/>
            </a:br>
            <a:r>
              <a:rPr lang="en-US" altLang="zh-TW" sz="1200" b="1"/>
              <a:t>From: Daniel&lt;sip:Collins@work.com&gt; </a:t>
            </a:r>
            <a:br>
              <a:rPr lang="en-US" altLang="zh-TW" sz="1200" b="1"/>
            </a:br>
            <a:r>
              <a:rPr lang="en-US" altLang="zh-TW" sz="1200" b="1"/>
              <a:t>To:  Boss&lt;sip:Manager@home.net&gt;</a:t>
            </a:r>
            <a:br>
              <a:rPr lang="en-US" altLang="zh-TW" sz="1200" b="1"/>
            </a:br>
            <a:r>
              <a:rPr lang="en-US" altLang="zh-TW" sz="1200" b="1"/>
              <a:t>Call-ID: 456789@station1.work.com </a:t>
            </a:r>
            <a:br>
              <a:rPr lang="en-US" altLang="zh-TW" sz="1200" b="1"/>
            </a:br>
            <a:r>
              <a:rPr lang="en-US" altLang="zh-TW" sz="1200" b="1"/>
              <a:t>CSeq: 1101 MESSAGE</a:t>
            </a:r>
            <a:br>
              <a:rPr lang="en-US" altLang="zh-TW" sz="1200" b="1"/>
            </a:br>
            <a:r>
              <a:rPr lang="en-US" altLang="zh-TW" sz="1200" b="1"/>
              <a:t>Content-Length: 0</a:t>
            </a:r>
          </a:p>
        </p:txBody>
      </p:sp>
      <p:sp>
        <p:nvSpPr>
          <p:cNvPr id="66582" name="Text Box 21"/>
          <p:cNvSpPr txBox="1">
            <a:spLocks noChangeArrowheads="1"/>
          </p:cNvSpPr>
          <p:nvPr/>
        </p:nvSpPr>
        <p:spPr bwMode="auto">
          <a:xfrm>
            <a:off x="1416049" y="1484314"/>
            <a:ext cx="287339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TW" sz="1200" b="1"/>
              <a:t>e</a:t>
            </a:r>
          </a:p>
        </p:txBody>
      </p:sp>
      <p:sp>
        <p:nvSpPr>
          <p:cNvPr id="66583" name="Text Box 22"/>
          <p:cNvSpPr txBox="1">
            <a:spLocks noChangeArrowheads="1"/>
          </p:cNvSpPr>
          <p:nvPr/>
        </p:nvSpPr>
        <p:spPr bwMode="auto">
          <a:xfrm>
            <a:off x="1416049" y="1641475"/>
            <a:ext cx="287339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TW" sz="1200" b="1"/>
              <a:t>f</a:t>
            </a:r>
          </a:p>
        </p:txBody>
      </p:sp>
      <p:sp>
        <p:nvSpPr>
          <p:cNvPr id="66584" name="Text Box 23"/>
          <p:cNvSpPr txBox="1">
            <a:spLocks noChangeArrowheads="1"/>
          </p:cNvSpPr>
          <p:nvPr/>
        </p:nvSpPr>
        <p:spPr bwMode="auto">
          <a:xfrm>
            <a:off x="1416049" y="4221163"/>
            <a:ext cx="287339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TW" sz="1200" b="1"/>
              <a:t>g</a:t>
            </a:r>
          </a:p>
        </p:txBody>
      </p:sp>
      <p:sp>
        <p:nvSpPr>
          <p:cNvPr id="66585" name="Text Box 24"/>
          <p:cNvSpPr txBox="1">
            <a:spLocks noChangeArrowheads="1"/>
          </p:cNvSpPr>
          <p:nvPr/>
        </p:nvSpPr>
        <p:spPr bwMode="auto">
          <a:xfrm>
            <a:off x="1416049" y="4437063"/>
            <a:ext cx="287339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kumimoji="1" sz="28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kumimoji="1" sz="24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kumimoji="1" sz="2000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kumimoji="1">
                <a:solidFill>
                  <a:schemeClr val="tx1"/>
                </a:solidFill>
                <a:latin typeface="Tahoma" panose="020B060403050404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zh-TW" sz="1200" b="1"/>
              <a:t>h</a:t>
            </a:r>
          </a:p>
        </p:txBody>
      </p:sp>
    </p:spTree>
    <p:extLst>
      <p:ext uri="{BB962C8B-B14F-4D97-AF65-F5344CB8AC3E}">
        <p14:creationId xmlns:p14="http://schemas.microsoft.com/office/powerpoint/2010/main" val="1765871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</TotalTime>
  <Words>3062</Words>
  <Application>Microsoft Office PowerPoint</Application>
  <PresentationFormat>Widescreen</PresentationFormat>
  <Paragraphs>238</Paragraphs>
  <Slides>21</Slides>
  <Notes>13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31" baseType="lpstr">
      <vt:lpstr>Open Sans</vt:lpstr>
      <vt:lpstr>新細明體</vt:lpstr>
      <vt:lpstr>Arial</vt:lpstr>
      <vt:lpstr>Calibri</vt:lpstr>
      <vt:lpstr>Calibri Light</vt:lpstr>
      <vt:lpstr>Courier New</vt:lpstr>
      <vt:lpstr>Tahoma</vt:lpstr>
      <vt:lpstr>Office Theme</vt:lpstr>
      <vt:lpstr>Visio</vt:lpstr>
      <vt:lpstr>點陣圖影像</vt:lpstr>
      <vt:lpstr>RFC 3428 SIP Extension for Instant Messaging</vt:lpstr>
      <vt:lpstr>RFC 3428</vt:lpstr>
      <vt:lpstr>Instant Messaging</vt:lpstr>
      <vt:lpstr>MESSAGE</vt:lpstr>
      <vt:lpstr>Overview</vt:lpstr>
      <vt:lpstr>SIP Call Establishment [1/2]</vt:lpstr>
      <vt:lpstr>SIP Call Establishment [2/2]</vt:lpstr>
      <vt:lpstr>PowerPoint Presentation</vt:lpstr>
      <vt:lpstr>PowerPoint Presentation</vt:lpstr>
      <vt:lpstr>Example</vt:lpstr>
      <vt:lpstr>Example (Cont.)</vt:lpstr>
      <vt:lpstr>Example (Cont.)</vt:lpstr>
      <vt:lpstr>Example (Cont.)</vt:lpstr>
      <vt:lpstr>Example (Cont.)</vt:lpstr>
      <vt:lpstr>RFC 3994 Indication of Message Composition for Instant Messaging</vt:lpstr>
      <vt:lpstr>Motivation</vt:lpstr>
      <vt:lpstr>Indication of Message Composition</vt:lpstr>
      <vt:lpstr>Figure 1. Sender State Diagram</vt:lpstr>
      <vt:lpstr>Figure 2. Receiver State Diagram</vt:lpstr>
      <vt:lpstr>Examples</vt:lpstr>
      <vt:lpstr>[Lab] Instant Messaging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solomon</dc:creator>
  <cp:lastModifiedBy>solomon</cp:lastModifiedBy>
  <cp:revision>9</cp:revision>
  <dcterms:created xsi:type="dcterms:W3CDTF">2023-07-07T04:15:16Z</dcterms:created>
  <dcterms:modified xsi:type="dcterms:W3CDTF">2023-07-07T10:19:39Z</dcterms:modified>
</cp:coreProperties>
</file>